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80" r:id="rId3"/>
    <p:sldId id="390" r:id="rId4"/>
    <p:sldId id="381" r:id="rId5"/>
    <p:sldId id="393" r:id="rId6"/>
    <p:sldId id="383" r:id="rId7"/>
    <p:sldId id="384" r:id="rId8"/>
    <p:sldId id="385" r:id="rId9"/>
    <p:sldId id="386" r:id="rId10"/>
    <p:sldId id="391" r:id="rId11"/>
    <p:sldId id="400" r:id="rId12"/>
    <p:sldId id="395" r:id="rId13"/>
    <p:sldId id="396" r:id="rId14"/>
    <p:sldId id="402" r:id="rId15"/>
    <p:sldId id="397" r:id="rId16"/>
    <p:sldId id="398" r:id="rId17"/>
    <p:sldId id="399" r:id="rId18"/>
    <p:sldId id="394"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3779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22218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BF8EA4-8A69-4270-8123-1D095C65A064}"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290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372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BF8EA4-8A69-4270-8123-1D095C65A064}"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241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954185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029798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31174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88727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21202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5143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34542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45531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89885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27076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C6F7165-3F3F-4AEF-90AD-61FBA5020117}" type="datetimeFigureOut">
              <a:rPr lang="tr-TR" smtClean="0"/>
              <a:pPr/>
              <a:t>21.06.2023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79404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C6F7165-3F3F-4AEF-90AD-61FBA5020117}" type="datetimeFigureOut">
              <a:rPr lang="tr-TR" smtClean="0"/>
              <a:pPr/>
              <a:t>21.06.2023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1455285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1077218"/>
          </a:xfrm>
          <a:prstGeom prst="rect">
            <a:avLst/>
          </a:prstGeom>
        </p:spPr>
        <p:txBody>
          <a:bodyPr wrap="square">
            <a:spAutoFit/>
          </a:bodyPr>
          <a:lstStyle/>
          <a:p>
            <a:pPr algn="ctr"/>
            <a:r>
              <a:rPr lang="tr-TR" sz="3200" b="1" dirty="0" smtClean="0">
                <a:solidFill>
                  <a:schemeClr val="tx1">
                    <a:lumMod val="85000"/>
                    <a:lumOff val="15000"/>
                  </a:schemeClr>
                </a:solidFill>
                <a:latin typeface="Montserrat Alternates" panose="00000500000000000000" pitchFamily="50" charset="-94"/>
              </a:rPr>
              <a:t>Hayvan Sağlığı Uygulama ve Araştırma Merkezi</a:t>
            </a:r>
          </a:p>
          <a:p>
            <a:pPr algn="ctr"/>
            <a:r>
              <a:rPr lang="tr-TR" sz="3200" b="1" dirty="0" smtClean="0">
                <a:solidFill>
                  <a:schemeClr val="tx1">
                    <a:lumMod val="85000"/>
                    <a:lumOff val="15000"/>
                  </a:schemeClr>
                </a:solidFill>
                <a:latin typeface="Montserrat Alternates" panose="00000500000000000000" pitchFamily="50" charset="-94"/>
              </a:rPr>
              <a:t>2022 Yılı Brifing Sunumu</a:t>
            </a:r>
            <a:endParaRPr lang="tr-TR" sz="3200" b="1" dirty="0">
              <a:solidFill>
                <a:schemeClr val="tx1">
                  <a:lumMod val="85000"/>
                  <a:lumOff val="15000"/>
                </a:schemeClr>
              </a:solidFill>
              <a:latin typeface="Montserrat Alternates" panose="00000500000000000000" pitchFamily="50" charset="-94"/>
            </a:endParaRPr>
          </a:p>
        </p:txBody>
      </p:sp>
    </p:spTree>
    <p:extLst>
      <p:ext uri="{BB962C8B-B14F-4D97-AF65-F5344CB8AC3E}">
        <p14:creationId xmlns:p14="http://schemas.microsoft.com/office/powerpoint/2010/main" val="286546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7096810" cy="338554"/>
          </a:xfrm>
          <a:prstGeom prst="rect">
            <a:avLst/>
          </a:prstGeom>
          <a:noFill/>
        </p:spPr>
        <p:txBody>
          <a:bodyPr wrap="square" rtlCol="0">
            <a:spAutoFit/>
          </a:bodyPr>
          <a:lstStyle/>
          <a:p>
            <a:r>
              <a:rPr lang="tr-TR" sz="1600" b="1" dirty="0" smtClean="0"/>
              <a:t>Siirt Belediyesi Sahipsiz Hayvan Protokolü Çerçevesinde Bakılan Hasta Sayıları</a:t>
            </a:r>
            <a:endParaRPr lang="tr-TR" sz="1600" b="1" dirty="0"/>
          </a:p>
        </p:txBody>
      </p:sp>
      <p:graphicFrame>
        <p:nvGraphicFramePr>
          <p:cNvPr id="3" name="Tablo 2"/>
          <p:cNvGraphicFramePr>
            <a:graphicFrameLocks noGrp="1"/>
          </p:cNvGraphicFramePr>
          <p:nvPr>
            <p:extLst>
              <p:ext uri="{D42A27DB-BD31-4B8C-83A1-F6EECF244321}">
                <p14:modId xmlns:p14="http://schemas.microsoft.com/office/powerpoint/2010/main" val="372691983"/>
              </p:ext>
            </p:extLst>
          </p:nvPr>
        </p:nvGraphicFramePr>
        <p:xfrm>
          <a:off x="1483359" y="2791886"/>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tr-TR" dirty="0"/>
                    </a:p>
                  </a:txBody>
                  <a:tcPr/>
                </a:tc>
                <a:tc>
                  <a:txBody>
                    <a:bodyPr/>
                    <a:lstStyle/>
                    <a:p>
                      <a:r>
                        <a:rPr lang="tr-TR" dirty="0" smtClean="0"/>
                        <a:t>2021</a:t>
                      </a:r>
                      <a:endParaRPr lang="tr-TR" dirty="0"/>
                    </a:p>
                  </a:txBody>
                  <a:tcPr/>
                </a:tc>
                <a:tc>
                  <a:txBody>
                    <a:bodyPr/>
                    <a:lstStyle/>
                    <a:p>
                      <a:r>
                        <a:rPr lang="tr-TR" dirty="0" smtClean="0"/>
                        <a:t>2022</a:t>
                      </a:r>
                      <a:endParaRPr lang="tr-TR" dirty="0"/>
                    </a:p>
                  </a:txBody>
                  <a:tcPr/>
                </a:tc>
                <a:extLst>
                  <a:ext uri="{0D108BD9-81ED-4DB2-BD59-A6C34878D82A}">
                    <a16:rowId xmlns:a16="http://schemas.microsoft.com/office/drawing/2014/main" val="10000"/>
                  </a:ext>
                </a:extLst>
              </a:tr>
              <a:tr h="370840">
                <a:tc>
                  <a:txBody>
                    <a:bodyPr/>
                    <a:lstStyle/>
                    <a:p>
                      <a:r>
                        <a:rPr lang="tr-TR" dirty="0" smtClean="0"/>
                        <a:t>Köpek </a:t>
                      </a:r>
                      <a:endParaRPr lang="tr-TR" dirty="0"/>
                    </a:p>
                  </a:txBody>
                  <a:tcPr/>
                </a:tc>
                <a:tc>
                  <a:txBody>
                    <a:bodyPr/>
                    <a:lstStyle/>
                    <a:p>
                      <a:r>
                        <a:rPr lang="tr-TR" dirty="0" smtClean="0"/>
                        <a:t>203</a:t>
                      </a:r>
                      <a:endParaRPr lang="tr-TR" dirty="0"/>
                    </a:p>
                  </a:txBody>
                  <a:tcPr/>
                </a:tc>
                <a:tc>
                  <a:txBody>
                    <a:bodyPr/>
                    <a:lstStyle/>
                    <a:p>
                      <a:r>
                        <a:rPr lang="tr-TR" dirty="0" smtClean="0"/>
                        <a:t>51</a:t>
                      </a:r>
                      <a:endParaRPr lang="tr-TR" dirty="0"/>
                    </a:p>
                  </a:txBody>
                  <a:tcPr/>
                </a:tc>
                <a:extLst>
                  <a:ext uri="{0D108BD9-81ED-4DB2-BD59-A6C34878D82A}">
                    <a16:rowId xmlns:a16="http://schemas.microsoft.com/office/drawing/2014/main" val="10001"/>
                  </a:ext>
                </a:extLst>
              </a:tr>
              <a:tr h="370840">
                <a:tc>
                  <a:txBody>
                    <a:bodyPr/>
                    <a:lstStyle/>
                    <a:p>
                      <a:r>
                        <a:rPr lang="tr-TR" dirty="0" smtClean="0"/>
                        <a:t>Kedi </a:t>
                      </a:r>
                      <a:endParaRPr lang="tr-TR" dirty="0"/>
                    </a:p>
                  </a:txBody>
                  <a:tcPr/>
                </a:tc>
                <a:tc>
                  <a:txBody>
                    <a:bodyPr/>
                    <a:lstStyle/>
                    <a:p>
                      <a:r>
                        <a:rPr lang="tr-TR" dirty="0" smtClean="0"/>
                        <a:t>64</a:t>
                      </a:r>
                      <a:endParaRPr lang="tr-TR" dirty="0"/>
                    </a:p>
                  </a:txBody>
                  <a:tcPr/>
                </a:tc>
                <a:tc>
                  <a:txBody>
                    <a:bodyPr/>
                    <a:lstStyle/>
                    <a:p>
                      <a:r>
                        <a:rPr lang="tr-TR" dirty="0" smtClean="0"/>
                        <a:t>28</a:t>
                      </a:r>
                      <a:endParaRPr lang="tr-TR" dirty="0"/>
                    </a:p>
                  </a:txBody>
                  <a:tcPr/>
                </a:tc>
                <a:extLst>
                  <a:ext uri="{0D108BD9-81ED-4DB2-BD59-A6C34878D82A}">
                    <a16:rowId xmlns:a16="http://schemas.microsoft.com/office/drawing/2014/main" val="10002"/>
                  </a:ext>
                </a:extLst>
              </a:tr>
              <a:tr h="370840">
                <a:tc>
                  <a:txBody>
                    <a:bodyPr/>
                    <a:lstStyle/>
                    <a:p>
                      <a:r>
                        <a:rPr lang="tr-TR" dirty="0" smtClean="0"/>
                        <a:t>Toplam</a:t>
                      </a:r>
                      <a:endParaRPr lang="tr-TR" dirty="0"/>
                    </a:p>
                  </a:txBody>
                  <a:tcPr/>
                </a:tc>
                <a:tc>
                  <a:txBody>
                    <a:bodyPr/>
                    <a:lstStyle/>
                    <a:p>
                      <a:r>
                        <a:rPr lang="tr-TR" dirty="0" smtClean="0"/>
                        <a:t>267</a:t>
                      </a:r>
                      <a:endParaRPr lang="tr-TR" dirty="0"/>
                    </a:p>
                  </a:txBody>
                  <a:tcPr/>
                </a:tc>
                <a:tc>
                  <a:txBody>
                    <a:bodyPr/>
                    <a:lstStyle/>
                    <a:p>
                      <a:r>
                        <a:rPr lang="tr-TR" dirty="0" smtClean="0"/>
                        <a:t>79</a:t>
                      </a:r>
                      <a:endParaRPr lang="tr-TR" dirty="0"/>
                    </a:p>
                  </a:txBody>
                  <a:tcPr/>
                </a:tc>
                <a:extLst>
                  <a:ext uri="{0D108BD9-81ED-4DB2-BD59-A6C34878D82A}">
                    <a16:rowId xmlns:a16="http://schemas.microsoft.com/office/drawing/2014/main" val="10003"/>
                  </a:ext>
                </a:extLst>
              </a:tr>
            </a:tbl>
          </a:graphicData>
        </a:graphic>
      </p:graphicFrame>
      <p:sp>
        <p:nvSpPr>
          <p:cNvPr id="4" name="Metin kutusu 3"/>
          <p:cNvSpPr txBox="1"/>
          <p:nvPr/>
        </p:nvSpPr>
        <p:spPr>
          <a:xfrm>
            <a:off x="1407381" y="1224501"/>
            <a:ext cx="7657106" cy="1200329"/>
          </a:xfrm>
          <a:prstGeom prst="rect">
            <a:avLst/>
          </a:prstGeom>
          <a:noFill/>
        </p:spPr>
        <p:txBody>
          <a:bodyPr wrap="square" rtlCol="0">
            <a:spAutoFit/>
          </a:bodyPr>
          <a:lstStyle/>
          <a:p>
            <a:r>
              <a:rPr lang="tr-TR" sz="2400" dirty="0" smtClean="0"/>
              <a:t>Siirt Üniversitesi ve bazı kurumlar arasında sahipsiz hayvanların teşhis, tedavi ve kısırlaştırmalarına yönelik protokol imzalanmıştır.</a:t>
            </a:r>
            <a:endParaRPr lang="tr-TR" sz="2400" dirty="0"/>
          </a:p>
        </p:txBody>
      </p:sp>
    </p:spTree>
    <p:extLst>
      <p:ext uri="{BB962C8B-B14F-4D97-AF65-F5344CB8AC3E}">
        <p14:creationId xmlns:p14="http://schemas.microsoft.com/office/powerpoint/2010/main" val="261519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5190" y="644056"/>
            <a:ext cx="9588610" cy="413468"/>
          </a:xfrm>
        </p:spPr>
        <p:txBody>
          <a:bodyPr>
            <a:normAutofit fontScale="90000"/>
          </a:bodyPr>
          <a:lstStyle/>
          <a:p>
            <a:r>
              <a:rPr lang="tr-TR" dirty="0" smtClean="0"/>
              <a:t>Toplam Hasta Sayıları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23539479"/>
              </p:ext>
            </p:extLst>
          </p:nvPr>
        </p:nvGraphicFramePr>
        <p:xfrm>
          <a:off x="1295372" y="2278849"/>
          <a:ext cx="7800920" cy="1853049"/>
        </p:xfrm>
        <a:graphic>
          <a:graphicData uri="http://schemas.openxmlformats.org/drawingml/2006/table">
            <a:tbl>
              <a:tblPr firstRow="1" bandRow="1">
                <a:tableStyleId>{5C22544A-7EE6-4342-B048-85BDC9FD1C3A}</a:tableStyleId>
              </a:tblPr>
              <a:tblGrid>
                <a:gridCol w="1950230">
                  <a:extLst>
                    <a:ext uri="{9D8B030D-6E8A-4147-A177-3AD203B41FA5}">
                      <a16:colId xmlns:a16="http://schemas.microsoft.com/office/drawing/2014/main" val="20000"/>
                    </a:ext>
                  </a:extLst>
                </a:gridCol>
                <a:gridCol w="1950230">
                  <a:extLst>
                    <a:ext uri="{9D8B030D-6E8A-4147-A177-3AD203B41FA5}">
                      <a16:colId xmlns:a16="http://schemas.microsoft.com/office/drawing/2014/main" val="20001"/>
                    </a:ext>
                  </a:extLst>
                </a:gridCol>
                <a:gridCol w="1950230">
                  <a:extLst>
                    <a:ext uri="{9D8B030D-6E8A-4147-A177-3AD203B41FA5}">
                      <a16:colId xmlns:a16="http://schemas.microsoft.com/office/drawing/2014/main" val="20002"/>
                    </a:ext>
                  </a:extLst>
                </a:gridCol>
                <a:gridCol w="1950230">
                  <a:extLst>
                    <a:ext uri="{9D8B030D-6E8A-4147-A177-3AD203B41FA5}">
                      <a16:colId xmlns:a16="http://schemas.microsoft.com/office/drawing/2014/main" val="20003"/>
                    </a:ext>
                  </a:extLst>
                </a:gridCol>
              </a:tblGrid>
              <a:tr h="404323">
                <a:tc>
                  <a:txBody>
                    <a:bodyPr/>
                    <a:lstStyle/>
                    <a:p>
                      <a:endParaRPr lang="tr-TR" dirty="0"/>
                    </a:p>
                  </a:txBody>
                  <a:tcPr/>
                </a:tc>
                <a:tc>
                  <a:txBody>
                    <a:bodyPr/>
                    <a:lstStyle/>
                    <a:p>
                      <a:r>
                        <a:rPr lang="tr-TR" dirty="0" smtClean="0"/>
                        <a:t>2020</a:t>
                      </a:r>
                      <a:endParaRPr lang="tr-TR" dirty="0"/>
                    </a:p>
                  </a:txBody>
                  <a:tcPr/>
                </a:tc>
                <a:tc>
                  <a:txBody>
                    <a:bodyPr/>
                    <a:lstStyle/>
                    <a:p>
                      <a:r>
                        <a:rPr lang="tr-TR" dirty="0" smtClean="0"/>
                        <a:t>2021</a:t>
                      </a:r>
                      <a:endParaRPr lang="tr-TR" dirty="0"/>
                    </a:p>
                  </a:txBody>
                  <a:tcPr/>
                </a:tc>
                <a:tc>
                  <a:txBody>
                    <a:bodyPr/>
                    <a:lstStyle/>
                    <a:p>
                      <a:r>
                        <a:rPr lang="tr-TR" dirty="0" smtClean="0"/>
                        <a:t>2022</a:t>
                      </a:r>
                      <a:endParaRPr lang="tr-TR" dirty="0"/>
                    </a:p>
                  </a:txBody>
                  <a:tcPr/>
                </a:tc>
                <a:extLst>
                  <a:ext uri="{0D108BD9-81ED-4DB2-BD59-A6C34878D82A}">
                    <a16:rowId xmlns:a16="http://schemas.microsoft.com/office/drawing/2014/main" val="10000"/>
                  </a:ext>
                </a:extLst>
              </a:tr>
              <a:tr h="404323">
                <a:tc>
                  <a:txBody>
                    <a:bodyPr/>
                    <a:lstStyle/>
                    <a:p>
                      <a:r>
                        <a:rPr lang="tr-TR" dirty="0" smtClean="0"/>
                        <a:t>Sahipli Hastalar</a:t>
                      </a:r>
                      <a:endParaRPr lang="tr-TR" dirty="0"/>
                    </a:p>
                  </a:txBody>
                  <a:tcPr/>
                </a:tc>
                <a:tc>
                  <a:txBody>
                    <a:bodyPr/>
                    <a:lstStyle/>
                    <a:p>
                      <a:r>
                        <a:rPr lang="tr-TR" dirty="0" smtClean="0"/>
                        <a:t>1211</a:t>
                      </a:r>
                      <a:endParaRPr lang="tr-TR" dirty="0"/>
                    </a:p>
                  </a:txBody>
                  <a:tcPr/>
                </a:tc>
                <a:tc>
                  <a:txBody>
                    <a:bodyPr/>
                    <a:lstStyle/>
                    <a:p>
                      <a:r>
                        <a:rPr lang="tr-TR" dirty="0" smtClean="0"/>
                        <a:t>1395</a:t>
                      </a:r>
                      <a:endParaRPr lang="tr-TR" dirty="0"/>
                    </a:p>
                  </a:txBody>
                  <a:tcPr/>
                </a:tc>
                <a:tc>
                  <a:txBody>
                    <a:bodyPr/>
                    <a:lstStyle/>
                    <a:p>
                      <a:r>
                        <a:rPr lang="tr-TR" dirty="0" smtClean="0"/>
                        <a:t>1146</a:t>
                      </a:r>
                      <a:endParaRPr lang="tr-TR" dirty="0"/>
                    </a:p>
                  </a:txBody>
                  <a:tcPr/>
                </a:tc>
                <a:extLst>
                  <a:ext uri="{0D108BD9-81ED-4DB2-BD59-A6C34878D82A}">
                    <a16:rowId xmlns:a16="http://schemas.microsoft.com/office/drawing/2014/main" val="10001"/>
                  </a:ext>
                </a:extLst>
              </a:tr>
              <a:tr h="404323">
                <a:tc>
                  <a:txBody>
                    <a:bodyPr/>
                    <a:lstStyle/>
                    <a:p>
                      <a:r>
                        <a:rPr lang="tr-TR" dirty="0" smtClean="0"/>
                        <a:t>Sahipsiz Hastalar</a:t>
                      </a:r>
                      <a:endParaRPr lang="tr-TR" dirty="0"/>
                    </a:p>
                  </a:txBody>
                  <a:tcPr/>
                </a:tc>
                <a:tc>
                  <a:txBody>
                    <a:bodyPr/>
                    <a:lstStyle/>
                    <a:p>
                      <a:r>
                        <a:rPr lang="tr-TR" dirty="0" smtClean="0"/>
                        <a:t>538</a:t>
                      </a:r>
                      <a:endParaRPr lang="tr-TR" dirty="0"/>
                    </a:p>
                  </a:txBody>
                  <a:tcPr/>
                </a:tc>
                <a:tc>
                  <a:txBody>
                    <a:bodyPr/>
                    <a:lstStyle/>
                    <a:p>
                      <a:r>
                        <a:rPr lang="tr-TR" dirty="0" smtClean="0"/>
                        <a:t>315</a:t>
                      </a:r>
                      <a:endParaRPr lang="tr-TR" dirty="0"/>
                    </a:p>
                  </a:txBody>
                  <a:tcPr/>
                </a:tc>
                <a:tc>
                  <a:txBody>
                    <a:bodyPr/>
                    <a:lstStyle/>
                    <a:p>
                      <a:r>
                        <a:rPr lang="tr-TR" dirty="0" smtClean="0"/>
                        <a:t>220</a:t>
                      </a:r>
                      <a:endParaRPr lang="tr-TR" dirty="0"/>
                    </a:p>
                  </a:txBody>
                  <a:tcPr/>
                </a:tc>
                <a:extLst>
                  <a:ext uri="{0D108BD9-81ED-4DB2-BD59-A6C34878D82A}">
                    <a16:rowId xmlns:a16="http://schemas.microsoft.com/office/drawing/2014/main" val="10002"/>
                  </a:ext>
                </a:extLst>
              </a:tr>
              <a:tr h="404323">
                <a:tc>
                  <a:txBody>
                    <a:bodyPr/>
                    <a:lstStyle/>
                    <a:p>
                      <a:r>
                        <a:rPr lang="tr-TR" dirty="0" smtClean="0"/>
                        <a:t>Toplam</a:t>
                      </a:r>
                      <a:endParaRPr lang="tr-TR" dirty="0"/>
                    </a:p>
                  </a:txBody>
                  <a:tcPr/>
                </a:tc>
                <a:tc>
                  <a:txBody>
                    <a:bodyPr/>
                    <a:lstStyle/>
                    <a:p>
                      <a:r>
                        <a:rPr lang="tr-TR" dirty="0" smtClean="0"/>
                        <a:t>1749</a:t>
                      </a:r>
                      <a:endParaRPr lang="tr-TR" dirty="0"/>
                    </a:p>
                  </a:txBody>
                  <a:tcPr/>
                </a:tc>
                <a:tc>
                  <a:txBody>
                    <a:bodyPr/>
                    <a:lstStyle/>
                    <a:p>
                      <a:r>
                        <a:rPr lang="tr-TR" dirty="0" smtClean="0"/>
                        <a:t>1710</a:t>
                      </a:r>
                      <a:endParaRPr lang="tr-TR" dirty="0"/>
                    </a:p>
                  </a:txBody>
                  <a:tcPr/>
                </a:tc>
                <a:tc>
                  <a:txBody>
                    <a:bodyPr/>
                    <a:lstStyle/>
                    <a:p>
                      <a:r>
                        <a:rPr lang="tr-TR" dirty="0" smtClean="0"/>
                        <a:t>1366</a:t>
                      </a:r>
                      <a:endParaRPr lang="tr-TR" dirty="0"/>
                    </a:p>
                  </a:txBody>
                  <a:tcPr/>
                </a:tc>
                <a:extLst>
                  <a:ext uri="{0D108BD9-81ED-4DB2-BD59-A6C34878D82A}">
                    <a16:rowId xmlns:a16="http://schemas.microsoft.com/office/drawing/2014/main" val="10003"/>
                  </a:ext>
                </a:extLst>
              </a:tr>
            </a:tbl>
          </a:graphicData>
        </a:graphic>
      </p:graphicFrame>
      <p:sp>
        <p:nvSpPr>
          <p:cNvPr id="5" name="Metin kutusu 4"/>
          <p:cNvSpPr txBox="1"/>
          <p:nvPr/>
        </p:nvSpPr>
        <p:spPr>
          <a:xfrm>
            <a:off x="1645919" y="1450708"/>
            <a:ext cx="6549814" cy="707886"/>
          </a:xfrm>
          <a:prstGeom prst="rect">
            <a:avLst/>
          </a:prstGeom>
          <a:noFill/>
        </p:spPr>
        <p:txBody>
          <a:bodyPr wrap="square" rtlCol="0">
            <a:spAutoFit/>
          </a:bodyPr>
          <a:lstStyle/>
          <a:p>
            <a:r>
              <a:rPr lang="tr-TR" sz="2000" dirty="0" smtClean="0"/>
              <a:t>1366 hasta= 1366 kişi tarafından hastanemiz ziyaret edilmiş.</a:t>
            </a:r>
            <a:endParaRPr lang="tr-TR" sz="2000" dirty="0"/>
          </a:p>
        </p:txBody>
      </p:sp>
    </p:spTree>
    <p:extLst>
      <p:ext uri="{BB962C8B-B14F-4D97-AF65-F5344CB8AC3E}">
        <p14:creationId xmlns:p14="http://schemas.microsoft.com/office/powerpoint/2010/main" val="4248513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61823" y="556590"/>
            <a:ext cx="7641202" cy="572495"/>
          </a:xfrm>
        </p:spPr>
        <p:txBody>
          <a:bodyPr>
            <a:normAutofit/>
          </a:bodyPr>
          <a:lstStyle/>
          <a:p>
            <a:r>
              <a:rPr lang="tr-TR" sz="2400" b="1" dirty="0" smtClean="0"/>
              <a:t>Fiziki Yapı</a:t>
            </a:r>
            <a:endParaRPr lang="tr-TR" sz="2400" b="1" dirty="0"/>
          </a:p>
        </p:txBody>
      </p:sp>
      <p:sp>
        <p:nvSpPr>
          <p:cNvPr id="3" name="İçerik Yer Tutucusu 2"/>
          <p:cNvSpPr>
            <a:spLocks noGrp="1"/>
          </p:cNvSpPr>
          <p:nvPr>
            <p:ph idx="1"/>
          </p:nvPr>
        </p:nvSpPr>
        <p:spPr>
          <a:xfrm>
            <a:off x="1343769" y="1348547"/>
            <a:ext cx="9994127" cy="5211644"/>
          </a:xfrm>
        </p:spPr>
        <p:txBody>
          <a:bodyPr>
            <a:normAutofit/>
          </a:bodyPr>
          <a:lstStyle/>
          <a:p>
            <a:r>
              <a:rPr lang="tr-TR" dirty="0"/>
              <a:t>8300 m</a:t>
            </a:r>
            <a:r>
              <a:rPr lang="tr-TR" baseline="30000" dirty="0"/>
              <a:t>2</a:t>
            </a:r>
            <a:r>
              <a:rPr lang="tr-TR" dirty="0"/>
              <a:t> kapalı alana sahip olan  Hastanemiz; Acil, Pet, Egzotik Hayvan, At, </a:t>
            </a:r>
            <a:r>
              <a:rPr lang="tr-TR" dirty="0" err="1"/>
              <a:t>Ruminant</a:t>
            </a:r>
            <a:r>
              <a:rPr lang="tr-TR" dirty="0"/>
              <a:t>, Pet Enfeksiyon, Büyük Hayvan Enfeksiyon olmak üzere 7 adet poliklinik den oluşmaktadır. Ayrıca Radyoloji Ünitesi, Merkezi Laboratuvar, </a:t>
            </a:r>
            <a:r>
              <a:rPr lang="tr-TR" dirty="0" err="1"/>
              <a:t>Nekropsi</a:t>
            </a:r>
            <a:r>
              <a:rPr lang="tr-TR" dirty="0"/>
              <a:t> Ünitesi ve Eğitim Öğretim Amfilerini de bünyesinde barındırmaktadır.</a:t>
            </a:r>
          </a:p>
          <a:p>
            <a:r>
              <a:rPr lang="tr-TR" dirty="0"/>
              <a:t>Polikliniklerimiz Cerrahi, İç Hastalıkları, Doğum  ve Jinekoloji, </a:t>
            </a:r>
            <a:r>
              <a:rPr lang="tr-TR" dirty="0" err="1"/>
              <a:t>Dölerme</a:t>
            </a:r>
            <a:r>
              <a:rPr lang="tr-TR" dirty="0"/>
              <a:t> ve Suni Tohumlama Kliniklerinden oluşmaktadır. Bu kapsamda hastane bünyesinde  toplam 26 adet muayene salonu, 8 adet ameliyathane ve </a:t>
            </a:r>
            <a:r>
              <a:rPr lang="tr-TR" dirty="0" err="1"/>
              <a:t>hospitalizasyon</a:t>
            </a:r>
            <a:r>
              <a:rPr lang="tr-TR" dirty="0"/>
              <a:t> üniteleri mevcuttur. </a:t>
            </a:r>
            <a:r>
              <a:rPr lang="tr-TR" dirty="0" err="1"/>
              <a:t>Hospitalizasyon</a:t>
            </a:r>
            <a:r>
              <a:rPr lang="tr-TR" dirty="0"/>
              <a:t> ünitelerimiz ise şu anda 73 hasta kapasitesine </a:t>
            </a:r>
            <a:r>
              <a:rPr lang="tr-TR" dirty="0" smtClean="0"/>
              <a:t>sahiptir.</a:t>
            </a:r>
          </a:p>
          <a:p>
            <a:endParaRPr lang="tr-TR" dirty="0"/>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862" y="3954369"/>
            <a:ext cx="6593747" cy="1943371"/>
          </a:xfrm>
          <a:prstGeom prst="rect">
            <a:avLst/>
          </a:prstGeom>
        </p:spPr>
      </p:pic>
    </p:spTree>
    <p:extLst>
      <p:ext uri="{BB962C8B-B14F-4D97-AF65-F5344CB8AC3E}">
        <p14:creationId xmlns:p14="http://schemas.microsoft.com/office/powerpoint/2010/main" val="3016353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84459" y="675860"/>
            <a:ext cx="9469341" cy="326003"/>
          </a:xfrm>
        </p:spPr>
        <p:txBody>
          <a:bodyPr>
            <a:normAutofit fontScale="90000"/>
          </a:bodyPr>
          <a:lstStyle/>
          <a:p>
            <a:r>
              <a:rPr lang="tr-TR" dirty="0" smtClean="0"/>
              <a:t>Eğitim Yönüyle HAYMER</a:t>
            </a:r>
            <a:endParaRPr lang="tr-TR" dirty="0"/>
          </a:p>
        </p:txBody>
      </p:sp>
      <p:sp>
        <p:nvSpPr>
          <p:cNvPr id="3" name="İçerik Yer Tutucusu 2"/>
          <p:cNvSpPr>
            <a:spLocks noGrp="1"/>
          </p:cNvSpPr>
          <p:nvPr>
            <p:ph idx="1"/>
          </p:nvPr>
        </p:nvSpPr>
        <p:spPr>
          <a:xfrm>
            <a:off x="1343770" y="1248355"/>
            <a:ext cx="10010029" cy="3927944"/>
          </a:xfrm>
        </p:spPr>
        <p:txBody>
          <a:bodyPr>
            <a:normAutofit fontScale="92500" lnSpcReduction="20000"/>
          </a:bodyPr>
          <a:lstStyle/>
          <a:p>
            <a:r>
              <a:rPr lang="tr-TR" dirty="0" smtClean="0"/>
              <a:t>2., 3., 4., ve </a:t>
            </a:r>
            <a:r>
              <a:rPr lang="tr-TR" dirty="0" err="1" smtClean="0"/>
              <a:t>İntörn</a:t>
            </a:r>
            <a:r>
              <a:rPr lang="tr-TR" dirty="0" smtClean="0"/>
              <a:t> programı da  olan öğrencilerimiz uygulamalarını HAYMER de gerçekleştirmektedirler.</a:t>
            </a:r>
          </a:p>
          <a:p>
            <a:r>
              <a:rPr lang="tr-TR" dirty="0" smtClean="0"/>
              <a:t>DIŞ </a:t>
            </a:r>
            <a:r>
              <a:rPr lang="tr-TR" dirty="0"/>
              <a:t>HASTALIKLAR</a:t>
            </a:r>
          </a:p>
          <a:p>
            <a:r>
              <a:rPr lang="tr-TR" dirty="0"/>
              <a:t>İÇ HASTALIKLARA GİRİŞ</a:t>
            </a:r>
          </a:p>
          <a:p>
            <a:r>
              <a:rPr lang="tr-TR" dirty="0"/>
              <a:t>KLİNİĞE GİRİŞ</a:t>
            </a:r>
          </a:p>
          <a:p>
            <a:r>
              <a:rPr lang="pl-PL" dirty="0"/>
              <a:t>KLİNİK UYGULAMA -I</a:t>
            </a:r>
          </a:p>
          <a:p>
            <a:r>
              <a:rPr lang="pl-PL" dirty="0"/>
              <a:t>ZORUNLU YAZ </a:t>
            </a:r>
            <a:r>
              <a:rPr lang="pl-PL" dirty="0" smtClean="0"/>
              <a:t>STAJI-I</a:t>
            </a:r>
            <a:endParaRPr lang="tr-TR" dirty="0" smtClean="0"/>
          </a:p>
          <a:p>
            <a:r>
              <a:rPr lang="pl-PL" dirty="0"/>
              <a:t>NEKROPSİ</a:t>
            </a:r>
          </a:p>
          <a:p>
            <a:r>
              <a:rPr lang="pl-PL" dirty="0"/>
              <a:t>KLİNİK UYGULAMA -II</a:t>
            </a:r>
          </a:p>
          <a:p>
            <a:r>
              <a:rPr lang="pl-PL" dirty="0"/>
              <a:t>KLİNİK UYGULAMA-III</a:t>
            </a:r>
          </a:p>
          <a:p>
            <a:r>
              <a:rPr lang="tr-TR" dirty="0" smtClean="0"/>
              <a:t>VEHİP DÖNEMİ-I</a:t>
            </a:r>
          </a:p>
          <a:p>
            <a:r>
              <a:rPr lang="tr-TR" dirty="0" smtClean="0"/>
              <a:t>VEHİP DÖNEMİ-II</a:t>
            </a:r>
            <a:endParaRPr lang="pl-PL" dirty="0"/>
          </a:p>
          <a:p>
            <a:endParaRPr lang="tr-TR" dirty="0"/>
          </a:p>
        </p:txBody>
      </p:sp>
    </p:spTree>
    <p:extLst>
      <p:ext uri="{BB962C8B-B14F-4D97-AF65-F5344CB8AC3E}">
        <p14:creationId xmlns:p14="http://schemas.microsoft.com/office/powerpoint/2010/main" val="1967246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33384" y="628152"/>
            <a:ext cx="9620416" cy="389615"/>
          </a:xfrm>
        </p:spPr>
        <p:txBody>
          <a:bodyPr>
            <a:normAutofit fontScale="90000"/>
          </a:bodyPr>
          <a:lstStyle/>
          <a:p>
            <a:r>
              <a:rPr lang="tr-TR" dirty="0" smtClean="0"/>
              <a:t>Eğitim Yönüyle HAYMER</a:t>
            </a:r>
            <a:endParaRPr lang="tr-TR"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345" y="1988189"/>
            <a:ext cx="5075340" cy="3758270"/>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912" y="1635852"/>
            <a:ext cx="3263317" cy="4622335"/>
          </a:xfrm>
          <a:prstGeom prst="rect">
            <a:avLst/>
          </a:prstGeom>
        </p:spPr>
      </p:pic>
    </p:spTree>
    <p:extLst>
      <p:ext uri="{BB962C8B-B14F-4D97-AF65-F5344CB8AC3E}">
        <p14:creationId xmlns:p14="http://schemas.microsoft.com/office/powerpoint/2010/main" val="4204317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02797" y="604299"/>
            <a:ext cx="9851002" cy="421419"/>
          </a:xfrm>
        </p:spPr>
        <p:txBody>
          <a:bodyPr>
            <a:normAutofit fontScale="90000"/>
          </a:bodyPr>
          <a:lstStyle/>
          <a:p>
            <a:r>
              <a:rPr lang="tr-TR" dirty="0" smtClean="0"/>
              <a:t>YENİLENMİŞ HALİYLE HAYMER</a:t>
            </a:r>
            <a:endParaRPr lang="tr-TR" dirty="0"/>
          </a:p>
        </p:txBody>
      </p:sp>
      <p:pic>
        <p:nvPicPr>
          <p:cNvPr id="5" name="İçerik Yer Tutucusu 4" descr="Ekran Kırpm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2798" y="1370202"/>
            <a:ext cx="3874068" cy="2354510"/>
          </a:xfrm>
        </p:spPr>
      </p:pic>
      <p:pic>
        <p:nvPicPr>
          <p:cNvPr id="6" name="Resim 5"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682" y="1370202"/>
            <a:ext cx="3866856" cy="3973585"/>
          </a:xfrm>
          <a:prstGeom prst="rect">
            <a:avLst/>
          </a:prstGeom>
        </p:spPr>
      </p:pic>
      <p:pic>
        <p:nvPicPr>
          <p:cNvPr id="7" name="Resim 6"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921" y="3984770"/>
            <a:ext cx="4399353" cy="2260833"/>
          </a:xfrm>
          <a:prstGeom prst="rect">
            <a:avLst/>
          </a:prstGeom>
        </p:spPr>
      </p:pic>
    </p:spTree>
    <p:extLst>
      <p:ext uri="{BB962C8B-B14F-4D97-AF65-F5344CB8AC3E}">
        <p14:creationId xmlns:p14="http://schemas.microsoft.com/office/powerpoint/2010/main" val="4210486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12896" y="628152"/>
            <a:ext cx="9540903" cy="413469"/>
          </a:xfrm>
        </p:spPr>
        <p:txBody>
          <a:bodyPr>
            <a:normAutofit fontScale="90000"/>
          </a:bodyPr>
          <a:lstStyle/>
          <a:p>
            <a:r>
              <a:rPr lang="tr-TR" dirty="0" smtClean="0"/>
              <a:t>YENİLENMİŞ HALİYLE HAYMER</a:t>
            </a:r>
            <a:endParaRPr lang="tr-TR" dirty="0"/>
          </a:p>
        </p:txBody>
      </p:sp>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446" y="4384646"/>
            <a:ext cx="4576176" cy="2388066"/>
          </a:xfr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125" y="1409351"/>
            <a:ext cx="4748170" cy="4169328"/>
          </a:xfrm>
          <a:prstGeom prst="rect">
            <a:avLst/>
          </a:prstGeom>
        </p:spPr>
      </p:pic>
      <p:pic>
        <p:nvPicPr>
          <p:cNvPr id="6" name="Resim 5" descr="Ekran Kırpm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920" y="1326853"/>
            <a:ext cx="4277702" cy="2772561"/>
          </a:xfrm>
          <a:prstGeom prst="rect">
            <a:avLst/>
          </a:prstGeom>
        </p:spPr>
      </p:pic>
    </p:spTree>
    <p:extLst>
      <p:ext uri="{BB962C8B-B14F-4D97-AF65-F5344CB8AC3E}">
        <p14:creationId xmlns:p14="http://schemas.microsoft.com/office/powerpoint/2010/main" val="538277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73141" y="620202"/>
            <a:ext cx="9580658" cy="421420"/>
          </a:xfrm>
        </p:spPr>
        <p:txBody>
          <a:bodyPr>
            <a:normAutofit fontScale="90000"/>
          </a:bodyPr>
          <a:lstStyle/>
          <a:p>
            <a:r>
              <a:rPr lang="tr-TR" dirty="0" smtClean="0"/>
              <a:t>Eksik yönlerimiz</a:t>
            </a:r>
            <a:endParaRPr lang="tr-TR" dirty="0"/>
          </a:p>
        </p:txBody>
      </p:sp>
      <p:sp>
        <p:nvSpPr>
          <p:cNvPr id="3" name="İçerik Yer Tutucusu 2"/>
          <p:cNvSpPr>
            <a:spLocks noGrp="1"/>
          </p:cNvSpPr>
          <p:nvPr>
            <p:ph idx="1"/>
          </p:nvPr>
        </p:nvSpPr>
        <p:spPr>
          <a:xfrm>
            <a:off x="1351720" y="1539377"/>
            <a:ext cx="10153153" cy="3795947"/>
          </a:xfrm>
        </p:spPr>
        <p:txBody>
          <a:bodyPr/>
          <a:lstStyle/>
          <a:p>
            <a:r>
              <a:rPr lang="tr-TR" dirty="0" smtClean="0"/>
              <a:t>Birimimizde üst teknolojik temel ve orta seviyede cihazlarımız mevcuttur. Fakat bazı birimlerde yüksek seviye cihazların temini sağlanacaktır. (Tomografi)</a:t>
            </a:r>
          </a:p>
          <a:p>
            <a:r>
              <a:rPr lang="tr-TR" dirty="0" smtClean="0"/>
              <a:t>Birimimizde bazı bölümlerde işin uzmanı kalifiye personel ihtiyacı bulunmaktadır.</a:t>
            </a:r>
          </a:p>
          <a:p>
            <a:r>
              <a:rPr lang="tr-TR" dirty="0"/>
              <a:t>Hayvan Hastanesinin internet aramalarında öne çıkması</a:t>
            </a:r>
          </a:p>
          <a:p>
            <a:endParaRPr lang="tr-TR" dirty="0"/>
          </a:p>
        </p:txBody>
      </p:sp>
    </p:spTree>
    <p:extLst>
      <p:ext uri="{BB962C8B-B14F-4D97-AF65-F5344CB8AC3E}">
        <p14:creationId xmlns:p14="http://schemas.microsoft.com/office/powerpoint/2010/main" val="2502841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val="2970953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811" y="3717068"/>
            <a:ext cx="69500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876508" y="667910"/>
            <a:ext cx="889603" cy="369332"/>
          </a:xfrm>
          <a:prstGeom prst="rect">
            <a:avLst/>
          </a:prstGeom>
          <a:noFill/>
        </p:spPr>
        <p:txBody>
          <a:bodyPr wrap="none" rtlCol="0">
            <a:spAutoFit/>
          </a:bodyPr>
          <a:lstStyle/>
          <a:p>
            <a:r>
              <a:rPr lang="tr-TR" dirty="0" smtClean="0"/>
              <a:t>Kuruluş</a:t>
            </a:r>
            <a:endParaRPr lang="tr-TR" dirty="0"/>
          </a:p>
        </p:txBody>
      </p:sp>
      <p:sp>
        <p:nvSpPr>
          <p:cNvPr id="4" name="Dikdörtgen 3"/>
          <p:cNvSpPr/>
          <p:nvPr/>
        </p:nvSpPr>
        <p:spPr>
          <a:xfrm>
            <a:off x="2032932" y="1014834"/>
            <a:ext cx="6892954" cy="2585323"/>
          </a:xfrm>
          <a:prstGeom prst="rect">
            <a:avLst/>
          </a:prstGeom>
        </p:spPr>
        <p:txBody>
          <a:bodyPr wrap="square">
            <a:spAutoFit/>
          </a:bodyPr>
          <a:lstStyle/>
          <a:p>
            <a:r>
              <a:rPr lang="tr-TR" dirty="0"/>
              <a:t>Hayvan Sağlığı Uygulama ve Araştırma Merkezi 2015 yılında kurulmuş olup, yönetmeliği 11 Ağustos 2015 tarih ve 29442 sayılı resmi gazetede yayınlanarak yürürlüğe girmiştir. Resmi olarak açılışının yapılması ve hasta kabulüne 2017 yılı nisan ayında başlanmıştır. Merkez 2022 yılı aralık ayına kadar Siirt Üniversitesi Eski Veteriner Fakültesi giriş katında yer alan 205 m2 kapalı alanda hizmet vermiştir. Merkezimiz 2023 yılı ocak ayında </a:t>
            </a:r>
            <a:r>
              <a:rPr lang="tr-TR" dirty="0" err="1"/>
              <a:t>K</a:t>
            </a:r>
            <a:r>
              <a:rPr lang="tr-TR" dirty="0" err="1" smtClean="0"/>
              <a:t>ezer</a:t>
            </a:r>
            <a:r>
              <a:rPr lang="tr-TR" dirty="0" smtClean="0"/>
              <a:t> </a:t>
            </a:r>
            <a:r>
              <a:rPr lang="tr-TR" dirty="0"/>
              <a:t>kampüsünde yapımı tamamlanan 8300 m2 kapalı alana sahip yeni hastane binasına taşınmıştır.</a:t>
            </a:r>
          </a:p>
        </p:txBody>
      </p:sp>
    </p:spTree>
    <p:extLst>
      <p:ext uri="{BB962C8B-B14F-4D97-AF65-F5344CB8AC3E}">
        <p14:creationId xmlns:p14="http://schemas.microsoft.com/office/powerpoint/2010/main" val="787158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940118" y="636104"/>
            <a:ext cx="1384866" cy="369332"/>
          </a:xfrm>
          <a:prstGeom prst="rect">
            <a:avLst/>
          </a:prstGeom>
          <a:noFill/>
        </p:spPr>
        <p:txBody>
          <a:bodyPr wrap="none" rtlCol="0">
            <a:spAutoFit/>
          </a:bodyPr>
          <a:lstStyle/>
          <a:p>
            <a:r>
              <a:rPr lang="tr-TR" dirty="0" smtClean="0"/>
              <a:t>Misyonumuz</a:t>
            </a:r>
            <a:endParaRPr lang="tr-TR" dirty="0"/>
          </a:p>
        </p:txBody>
      </p:sp>
      <p:sp>
        <p:nvSpPr>
          <p:cNvPr id="3" name="Dikdörtgen 2"/>
          <p:cNvSpPr/>
          <p:nvPr/>
        </p:nvSpPr>
        <p:spPr>
          <a:xfrm>
            <a:off x="1423283" y="1351722"/>
            <a:ext cx="7720717" cy="3416320"/>
          </a:xfrm>
          <a:prstGeom prst="rect">
            <a:avLst/>
          </a:prstGeom>
        </p:spPr>
        <p:txBody>
          <a:bodyPr wrap="square">
            <a:spAutoFit/>
          </a:bodyPr>
          <a:lstStyle/>
          <a:p>
            <a:r>
              <a:rPr lang="tr-TR" sz="2400" dirty="0"/>
              <a:t>Uzmanlaştığımız tüm veteriner hizmetlerinde, veteriner hekimliğin ulaştığı en üst düzeyde, </a:t>
            </a:r>
            <a:endParaRPr lang="tr-TR" sz="2400" dirty="0" smtClean="0"/>
          </a:p>
          <a:p>
            <a:r>
              <a:rPr lang="tr-TR" sz="2400" dirty="0" smtClean="0"/>
              <a:t>güvenilir</a:t>
            </a:r>
            <a:r>
              <a:rPr lang="tr-TR" sz="2400" dirty="0"/>
              <a:t>, </a:t>
            </a:r>
            <a:endParaRPr lang="tr-TR" sz="2400" dirty="0" smtClean="0"/>
          </a:p>
          <a:p>
            <a:r>
              <a:rPr lang="tr-TR" sz="2400" dirty="0" smtClean="0"/>
              <a:t>hasta </a:t>
            </a:r>
            <a:r>
              <a:rPr lang="tr-TR" sz="2400" dirty="0"/>
              <a:t>sahibi ve hasta odaklı, </a:t>
            </a:r>
            <a:endParaRPr lang="tr-TR" sz="2400" dirty="0" smtClean="0"/>
          </a:p>
          <a:p>
            <a:r>
              <a:rPr lang="tr-TR" sz="2400" dirty="0" smtClean="0"/>
              <a:t>kaliteli </a:t>
            </a:r>
            <a:r>
              <a:rPr lang="tr-TR" sz="2400" dirty="0"/>
              <a:t>hizmet veren, </a:t>
            </a:r>
            <a:endParaRPr lang="tr-TR" sz="2400" dirty="0" smtClean="0"/>
          </a:p>
          <a:p>
            <a:r>
              <a:rPr lang="tr-TR" sz="2400" dirty="0" smtClean="0"/>
              <a:t>hayvan </a:t>
            </a:r>
            <a:r>
              <a:rPr lang="tr-TR" sz="2400" dirty="0"/>
              <a:t>haklarına saygılı, </a:t>
            </a:r>
            <a:endParaRPr lang="tr-TR" sz="2400" dirty="0" smtClean="0"/>
          </a:p>
          <a:p>
            <a:r>
              <a:rPr lang="tr-TR" sz="2400" dirty="0" smtClean="0"/>
              <a:t>çevreye </a:t>
            </a:r>
            <a:r>
              <a:rPr lang="tr-TR" sz="2400" dirty="0"/>
              <a:t>duyarlı, </a:t>
            </a:r>
            <a:endParaRPr lang="tr-TR" sz="2400" dirty="0" smtClean="0"/>
          </a:p>
          <a:p>
            <a:r>
              <a:rPr lang="tr-TR" sz="2400" dirty="0" smtClean="0"/>
              <a:t>nitelikli </a:t>
            </a:r>
            <a:r>
              <a:rPr lang="tr-TR" sz="2400" dirty="0"/>
              <a:t>veteriner hekimler yetiştiren, </a:t>
            </a:r>
            <a:endParaRPr lang="tr-TR" sz="2400" dirty="0" smtClean="0"/>
          </a:p>
          <a:p>
            <a:r>
              <a:rPr lang="tr-TR" sz="2400" dirty="0" smtClean="0"/>
              <a:t>yenilikçi </a:t>
            </a:r>
            <a:r>
              <a:rPr lang="tr-TR" sz="2400" dirty="0"/>
              <a:t>ve sürekli kendini geliştiren öncü bir kuruluşuz. </a:t>
            </a:r>
          </a:p>
        </p:txBody>
      </p:sp>
    </p:spTree>
    <p:extLst>
      <p:ext uri="{BB962C8B-B14F-4D97-AF65-F5344CB8AC3E}">
        <p14:creationId xmlns:p14="http://schemas.microsoft.com/office/powerpoint/2010/main" val="537261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Vizyonumuz</a:t>
            </a:r>
            <a:endParaRPr lang="tr-TR" sz="2400" b="1" dirty="0"/>
          </a:p>
        </p:txBody>
      </p:sp>
      <p:sp>
        <p:nvSpPr>
          <p:cNvPr id="3" name="Dikdörtgen 2"/>
          <p:cNvSpPr/>
          <p:nvPr/>
        </p:nvSpPr>
        <p:spPr>
          <a:xfrm>
            <a:off x="1391478" y="1391478"/>
            <a:ext cx="7752522" cy="2308324"/>
          </a:xfrm>
          <a:prstGeom prst="rect">
            <a:avLst/>
          </a:prstGeom>
        </p:spPr>
        <p:txBody>
          <a:bodyPr wrap="square">
            <a:spAutoFit/>
          </a:bodyPr>
          <a:lstStyle/>
          <a:p>
            <a:r>
              <a:rPr lang="tr-TR" sz="2400" dirty="0"/>
              <a:t>Veteriner Hekimliği alanında bölgemizde sunduğumuz </a:t>
            </a:r>
            <a:r>
              <a:rPr lang="tr-TR" sz="2400" dirty="0" smtClean="0"/>
              <a:t>hizmetin bilimselliği </a:t>
            </a:r>
            <a:r>
              <a:rPr lang="tr-TR" sz="2400" dirty="0"/>
              <a:t>ve kalitesi ile ilklerin içinde yer almayı, </a:t>
            </a:r>
            <a:r>
              <a:rPr lang="tr-TR" sz="2400" dirty="0" smtClean="0"/>
              <a:t>uluslararası </a:t>
            </a:r>
            <a:r>
              <a:rPr lang="tr-TR" sz="2400" dirty="0"/>
              <a:t>alanda Veteriner Hekimliğin ulaştığı en üst düzeydeki uygulamaları takip ederek klinik ve akademik ortamda gelişimine katkıda bulunmayı hedefleyen bir sağlık kuruluşuyuz. </a:t>
            </a:r>
          </a:p>
        </p:txBody>
      </p:sp>
    </p:spTree>
    <p:extLst>
      <p:ext uri="{BB962C8B-B14F-4D97-AF65-F5344CB8AC3E}">
        <p14:creationId xmlns:p14="http://schemas.microsoft.com/office/powerpoint/2010/main" val="2504719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Organizasyon Şeması</a:t>
            </a:r>
            <a:endParaRPr lang="tr-TR" sz="2400" b="1" dirty="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076" y="1085119"/>
            <a:ext cx="8665828" cy="5542184"/>
          </a:xfrm>
          <a:prstGeom prst="rect">
            <a:avLst/>
          </a:prstGeom>
        </p:spPr>
      </p:pic>
    </p:spTree>
    <p:extLst>
      <p:ext uri="{BB962C8B-B14F-4D97-AF65-F5344CB8AC3E}">
        <p14:creationId xmlns:p14="http://schemas.microsoft.com/office/powerpoint/2010/main" val="853281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Yönetim</a:t>
            </a:r>
            <a:endParaRPr lang="tr-TR" sz="2400" b="1" dirty="0"/>
          </a:p>
        </p:txBody>
      </p:sp>
      <p:pic>
        <p:nvPicPr>
          <p:cNvPr id="3" name="Resim 2"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328" y="1085119"/>
            <a:ext cx="2718033" cy="2740261"/>
          </a:xfrm>
          <a:prstGeom prst="rect">
            <a:avLst/>
          </a:prstGeom>
        </p:spPr>
      </p:pic>
      <p:pic>
        <p:nvPicPr>
          <p:cNvPr id="4" name="Resim 3"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273" y="4150043"/>
            <a:ext cx="1971950" cy="2114845"/>
          </a:xfrm>
          <a:prstGeom prst="rect">
            <a:avLst/>
          </a:prstGeom>
        </p:spPr>
      </p:pic>
      <p:pic>
        <p:nvPicPr>
          <p:cNvPr id="13" name="Resim 12" descr="Ekran Kırpma"/>
          <p:cNvPicPr/>
          <p:nvPr/>
        </p:nvPicPr>
        <p:blipFill>
          <a:blip r:embed="rId4">
            <a:extLst>
              <a:ext uri="{28A0092B-C50C-407E-A947-70E740481C1C}">
                <a14:useLocalDpi xmlns:a14="http://schemas.microsoft.com/office/drawing/2010/main" val="0"/>
              </a:ext>
            </a:extLst>
          </a:blip>
          <a:stretch>
            <a:fillRect/>
          </a:stretch>
        </p:blipFill>
        <p:spPr>
          <a:xfrm>
            <a:off x="6610525" y="3907598"/>
            <a:ext cx="1944137" cy="1929130"/>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val="4276065191"/>
              </p:ext>
            </p:extLst>
          </p:nvPr>
        </p:nvGraphicFramePr>
        <p:xfrm>
          <a:off x="6610525" y="5836728"/>
          <a:ext cx="1944137" cy="326136"/>
        </p:xfrm>
        <a:graphic>
          <a:graphicData uri="http://schemas.openxmlformats.org/drawingml/2006/table">
            <a:tbl>
              <a:tblPr firstRow="1" firstCol="1" bandRow="1">
                <a:tableStyleId>{5C22544A-7EE6-4342-B048-85BDC9FD1C3A}</a:tableStyleId>
              </a:tblPr>
              <a:tblGrid>
                <a:gridCol w="1944137">
                  <a:extLst>
                    <a:ext uri="{9D8B030D-6E8A-4147-A177-3AD203B41FA5}">
                      <a16:colId xmlns:a16="http://schemas.microsoft.com/office/drawing/2014/main" val="1671977703"/>
                    </a:ext>
                  </a:extLst>
                </a:gridCol>
              </a:tblGrid>
              <a:tr h="161290">
                <a:tc>
                  <a:txBody>
                    <a:bodyPr/>
                    <a:lstStyle/>
                    <a:p>
                      <a:pPr>
                        <a:lnSpc>
                          <a:spcPct val="107000"/>
                        </a:lnSpc>
                        <a:spcAft>
                          <a:spcPts val="0"/>
                        </a:spcAft>
                      </a:pPr>
                      <a:r>
                        <a:rPr lang="tr-TR" sz="1000" dirty="0">
                          <a:solidFill>
                            <a:schemeClr val="tx1"/>
                          </a:solidFill>
                          <a:effectLst/>
                          <a:latin typeface="Times New Roman" panose="02020603050405020304" pitchFamily="18" charset="0"/>
                          <a:cs typeface="Times New Roman" panose="02020603050405020304" pitchFamily="18" charset="0"/>
                        </a:rPr>
                        <a:t>Dr. </a:t>
                      </a:r>
                      <a:r>
                        <a:rPr lang="tr-TR" sz="1000" dirty="0" err="1" smtClean="0">
                          <a:solidFill>
                            <a:schemeClr val="tx1"/>
                          </a:solidFill>
                          <a:effectLst/>
                          <a:latin typeface="Times New Roman" panose="02020603050405020304" pitchFamily="18" charset="0"/>
                          <a:cs typeface="Times New Roman" panose="02020603050405020304" pitchFamily="18" charset="0"/>
                        </a:rPr>
                        <a:t>Öğr</a:t>
                      </a:r>
                      <a:r>
                        <a:rPr lang="tr-TR" sz="1000" dirty="0" smtClean="0">
                          <a:solidFill>
                            <a:schemeClr val="tx1"/>
                          </a:solidFill>
                          <a:effectLst/>
                          <a:latin typeface="Times New Roman" panose="02020603050405020304" pitchFamily="18" charset="0"/>
                          <a:cs typeface="Times New Roman" panose="02020603050405020304" pitchFamily="18" charset="0"/>
                        </a:rPr>
                        <a:t>. </a:t>
                      </a:r>
                      <a:r>
                        <a:rPr lang="tr-TR" sz="1000" dirty="0">
                          <a:solidFill>
                            <a:schemeClr val="tx1"/>
                          </a:solidFill>
                          <a:effectLst/>
                          <a:latin typeface="Times New Roman" panose="02020603050405020304" pitchFamily="18" charset="0"/>
                          <a:cs typeface="Times New Roman" panose="02020603050405020304" pitchFamily="18" charset="0"/>
                        </a:rPr>
                        <a:t>Üyesi Öznur YILMAZ</a:t>
                      </a:r>
                    </a:p>
                    <a:p>
                      <a:pPr>
                        <a:lnSpc>
                          <a:spcPct val="107000"/>
                        </a:lnSpc>
                        <a:spcAft>
                          <a:spcPts val="0"/>
                        </a:spcAft>
                      </a:pPr>
                      <a:r>
                        <a:rPr lang="tr-TR" sz="1000" dirty="0">
                          <a:solidFill>
                            <a:schemeClr val="tx1"/>
                          </a:solidFill>
                          <a:effectLst/>
                          <a:latin typeface="Times New Roman" panose="02020603050405020304" pitchFamily="18" charset="0"/>
                          <a:cs typeface="Times New Roman" panose="02020603050405020304" pitchFamily="18" charset="0"/>
                        </a:rPr>
                        <a:t>Müdür Yardımcısı</a:t>
                      </a:r>
                      <a:endParaRPr lang="tr-TR"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771864609"/>
                  </a:ext>
                </a:extLst>
              </a:tr>
            </a:tbl>
          </a:graphicData>
        </a:graphic>
      </p:graphicFrame>
    </p:spTree>
    <p:extLst>
      <p:ext uri="{BB962C8B-B14F-4D97-AF65-F5344CB8AC3E}">
        <p14:creationId xmlns:p14="http://schemas.microsoft.com/office/powerpoint/2010/main" val="1860997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Kurullar</a:t>
            </a:r>
            <a:endParaRPr lang="tr-TR" sz="2400" b="1" dirty="0"/>
          </a:p>
        </p:txBody>
      </p:sp>
      <p:sp>
        <p:nvSpPr>
          <p:cNvPr id="3" name="Dikdörtgen 2"/>
          <p:cNvSpPr/>
          <p:nvPr/>
        </p:nvSpPr>
        <p:spPr>
          <a:xfrm>
            <a:off x="5464174" y="1376901"/>
            <a:ext cx="3751706" cy="2031325"/>
          </a:xfrm>
          <a:prstGeom prst="rect">
            <a:avLst/>
          </a:prstGeom>
        </p:spPr>
        <p:txBody>
          <a:bodyPr wrap="square">
            <a:spAutoFit/>
          </a:bodyPr>
          <a:lstStyle/>
          <a:p>
            <a:r>
              <a:rPr lang="tr-TR" b="1" i="1" dirty="0" smtClean="0"/>
              <a:t>DANIŞMA KURULU</a:t>
            </a:r>
          </a:p>
          <a:p>
            <a:r>
              <a:rPr lang="tr-TR" dirty="0" smtClean="0"/>
              <a:t>Dr. Öğretim Üyesi Ali GÜLAYDIN</a:t>
            </a:r>
          </a:p>
          <a:p>
            <a:r>
              <a:rPr lang="tr-TR" dirty="0"/>
              <a:t>Doç. Dr. Özgür Yaşar </a:t>
            </a:r>
            <a:r>
              <a:rPr lang="tr-TR" dirty="0" smtClean="0"/>
              <a:t>ÇELİK</a:t>
            </a:r>
          </a:p>
          <a:p>
            <a:r>
              <a:rPr lang="tr-TR" dirty="0"/>
              <a:t>Dr. Öğretim Üyesi Öznur YILMAZ</a:t>
            </a:r>
          </a:p>
          <a:p>
            <a:r>
              <a:rPr lang="tr-TR" dirty="0"/>
              <a:t>Dr. Öğretim Üyesi Ahmet ESER</a:t>
            </a:r>
          </a:p>
          <a:p>
            <a:r>
              <a:rPr lang="tr-TR" dirty="0" smtClean="0"/>
              <a:t>Dr. Öğretim Üyesi Özgül GÜLAYDIN</a:t>
            </a:r>
            <a:endParaRPr lang="tr-TR" dirty="0"/>
          </a:p>
        </p:txBody>
      </p:sp>
      <p:sp>
        <p:nvSpPr>
          <p:cNvPr id="4" name="Dikdörtgen 3"/>
          <p:cNvSpPr/>
          <p:nvPr/>
        </p:nvSpPr>
        <p:spPr>
          <a:xfrm>
            <a:off x="1559782" y="1376901"/>
            <a:ext cx="3751706" cy="1200329"/>
          </a:xfrm>
          <a:prstGeom prst="rect">
            <a:avLst/>
          </a:prstGeom>
        </p:spPr>
        <p:txBody>
          <a:bodyPr wrap="square">
            <a:spAutoFit/>
          </a:bodyPr>
          <a:lstStyle/>
          <a:p>
            <a:r>
              <a:rPr lang="tr-TR" b="1" i="1" dirty="0" smtClean="0"/>
              <a:t>YÖNETİM KURULU</a:t>
            </a:r>
          </a:p>
          <a:p>
            <a:r>
              <a:rPr lang="tr-TR" dirty="0" smtClean="0"/>
              <a:t>Dr</a:t>
            </a:r>
            <a:r>
              <a:rPr lang="tr-TR" dirty="0"/>
              <a:t>. </a:t>
            </a:r>
            <a:r>
              <a:rPr lang="tr-TR" dirty="0" smtClean="0"/>
              <a:t>Öğretim Üyesi Ali GÜLAYDIN</a:t>
            </a:r>
          </a:p>
          <a:p>
            <a:r>
              <a:rPr lang="tr-TR" dirty="0" smtClean="0"/>
              <a:t>Dr. Öğretim Üyesi Öznur YILMAZ</a:t>
            </a:r>
          </a:p>
          <a:p>
            <a:r>
              <a:rPr lang="tr-TR" dirty="0" smtClean="0"/>
              <a:t>Dr. Öğretim Üyesi Ahmet ESER</a:t>
            </a:r>
            <a:endParaRPr lang="tr-TR" dirty="0"/>
          </a:p>
        </p:txBody>
      </p:sp>
      <p:sp>
        <p:nvSpPr>
          <p:cNvPr id="6" name="Dikdörtgen 5"/>
          <p:cNvSpPr/>
          <p:nvPr/>
        </p:nvSpPr>
        <p:spPr>
          <a:xfrm>
            <a:off x="3410472" y="3517128"/>
            <a:ext cx="3751706" cy="3139321"/>
          </a:xfrm>
          <a:prstGeom prst="rect">
            <a:avLst/>
          </a:prstGeom>
        </p:spPr>
        <p:txBody>
          <a:bodyPr wrap="square">
            <a:spAutoFit/>
          </a:bodyPr>
          <a:lstStyle/>
          <a:p>
            <a:r>
              <a:rPr lang="tr-TR" b="1" i="1" dirty="0" smtClean="0"/>
              <a:t>KALİTE KURULU</a:t>
            </a:r>
          </a:p>
          <a:p>
            <a:r>
              <a:rPr lang="tr-TR" dirty="0"/>
              <a:t>Dr. Öğretim Üyesi Ali GÜLAYDIN</a:t>
            </a:r>
          </a:p>
          <a:p>
            <a:r>
              <a:rPr lang="tr-TR" dirty="0"/>
              <a:t>Doç. Dr. Özgür Yaşar </a:t>
            </a:r>
            <a:r>
              <a:rPr lang="tr-TR" dirty="0" smtClean="0"/>
              <a:t>ÇELİK</a:t>
            </a:r>
          </a:p>
          <a:p>
            <a:r>
              <a:rPr lang="tr-TR" dirty="0" smtClean="0"/>
              <a:t>Doç. Dr. Gülşah AKGÜL</a:t>
            </a:r>
            <a:endParaRPr lang="tr-TR" dirty="0"/>
          </a:p>
          <a:p>
            <a:r>
              <a:rPr lang="tr-TR" dirty="0"/>
              <a:t>Dr. Öğretim Üyesi Öznur YILMAZ</a:t>
            </a:r>
          </a:p>
          <a:p>
            <a:r>
              <a:rPr lang="tr-TR" dirty="0"/>
              <a:t>Dr. Öğretim Üyesi Ahmet ESER</a:t>
            </a:r>
          </a:p>
          <a:p>
            <a:r>
              <a:rPr lang="tr-TR" dirty="0"/>
              <a:t>Dr. Öğretim Üyesi Özgül </a:t>
            </a:r>
            <a:r>
              <a:rPr lang="tr-TR" dirty="0" smtClean="0"/>
              <a:t>GÜLAYDIN</a:t>
            </a:r>
          </a:p>
          <a:p>
            <a:r>
              <a:rPr lang="tr-TR" dirty="0" smtClean="0"/>
              <a:t>Dr. Öğretim Üyesi Devran COŞKUN</a:t>
            </a:r>
            <a:endParaRPr lang="tr-TR" dirty="0"/>
          </a:p>
          <a:p>
            <a:endParaRPr lang="tr-TR" b="1" i="1" dirty="0" smtClean="0"/>
          </a:p>
        </p:txBody>
      </p:sp>
    </p:spTree>
    <p:extLst>
      <p:ext uri="{BB962C8B-B14F-4D97-AF65-F5344CB8AC3E}">
        <p14:creationId xmlns:p14="http://schemas.microsoft.com/office/powerpoint/2010/main" val="370369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Personel Sayısı</a:t>
            </a:r>
            <a:endParaRPr lang="tr-TR" sz="2400" b="1" dirty="0"/>
          </a:p>
        </p:txBody>
      </p:sp>
      <p:sp>
        <p:nvSpPr>
          <p:cNvPr id="3" name="Dikdörtgen 2"/>
          <p:cNvSpPr/>
          <p:nvPr/>
        </p:nvSpPr>
        <p:spPr>
          <a:xfrm>
            <a:off x="1383527" y="1455089"/>
            <a:ext cx="7760473" cy="3970318"/>
          </a:xfrm>
          <a:prstGeom prst="rect">
            <a:avLst/>
          </a:prstGeom>
        </p:spPr>
        <p:txBody>
          <a:bodyPr wrap="square">
            <a:spAutoFit/>
          </a:bodyPr>
          <a:lstStyle/>
          <a:p>
            <a:r>
              <a:rPr lang="tr-TR" sz="2800" dirty="0"/>
              <a:t>3</a:t>
            </a:r>
            <a:r>
              <a:rPr lang="tr-TR" sz="2800" dirty="0" smtClean="0"/>
              <a:t> Profesör</a:t>
            </a:r>
          </a:p>
          <a:p>
            <a:r>
              <a:rPr lang="tr-TR" sz="2800" dirty="0"/>
              <a:t>5</a:t>
            </a:r>
            <a:r>
              <a:rPr lang="tr-TR" sz="2800" dirty="0" smtClean="0"/>
              <a:t> Doçent</a:t>
            </a:r>
          </a:p>
          <a:p>
            <a:r>
              <a:rPr lang="tr-TR" sz="2800" dirty="0"/>
              <a:t>8</a:t>
            </a:r>
            <a:r>
              <a:rPr lang="tr-TR" sz="2800" dirty="0" smtClean="0"/>
              <a:t> Doktor Öğretim Üyesi</a:t>
            </a:r>
          </a:p>
          <a:p>
            <a:r>
              <a:rPr lang="tr-TR" sz="2800" dirty="0" smtClean="0"/>
              <a:t>16 Araştırma Görevlisi</a:t>
            </a:r>
          </a:p>
          <a:p>
            <a:r>
              <a:rPr lang="tr-TR" sz="2800" dirty="0" smtClean="0"/>
              <a:t>1 Vet. Laborant</a:t>
            </a:r>
          </a:p>
          <a:p>
            <a:r>
              <a:rPr lang="tr-TR" sz="2800" dirty="0" smtClean="0"/>
              <a:t>3 Büro Personeli </a:t>
            </a:r>
          </a:p>
          <a:p>
            <a:r>
              <a:rPr lang="tr-TR" sz="2800" dirty="0" smtClean="0"/>
              <a:t>2 Tekniker</a:t>
            </a:r>
          </a:p>
          <a:p>
            <a:r>
              <a:rPr lang="tr-TR" sz="2800" dirty="0" smtClean="0"/>
              <a:t>1 Sağlık Teknikeri</a:t>
            </a:r>
          </a:p>
          <a:p>
            <a:r>
              <a:rPr lang="tr-TR" sz="2800" dirty="0" smtClean="0"/>
              <a:t>8 Destek Personeli </a:t>
            </a:r>
          </a:p>
        </p:txBody>
      </p:sp>
    </p:spTree>
    <p:extLst>
      <p:ext uri="{BB962C8B-B14F-4D97-AF65-F5344CB8AC3E}">
        <p14:creationId xmlns:p14="http://schemas.microsoft.com/office/powerpoint/2010/main" val="3382332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61665"/>
          </a:xfrm>
          <a:prstGeom prst="rect">
            <a:avLst/>
          </a:prstGeom>
          <a:noFill/>
        </p:spPr>
        <p:txBody>
          <a:bodyPr wrap="square" rtlCol="0">
            <a:spAutoFit/>
          </a:bodyPr>
          <a:lstStyle/>
          <a:p>
            <a:r>
              <a:rPr lang="tr-TR" sz="2400" b="1" dirty="0" smtClean="0"/>
              <a:t>Yıllara Göre Hasta Sayıları</a:t>
            </a:r>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2097658404"/>
              </p:ext>
            </p:extLst>
          </p:nvPr>
        </p:nvGraphicFramePr>
        <p:xfrm>
          <a:off x="1419749" y="1944167"/>
          <a:ext cx="8128000" cy="2392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endParaRPr lang="tr-TR" dirty="0"/>
                    </a:p>
                  </a:txBody>
                  <a:tcPr/>
                </a:tc>
                <a:tc>
                  <a:txBody>
                    <a:bodyPr/>
                    <a:lstStyle/>
                    <a:p>
                      <a:r>
                        <a:rPr lang="tr-TR" dirty="0" smtClean="0"/>
                        <a:t>2020</a:t>
                      </a:r>
                      <a:endParaRPr lang="tr-TR" dirty="0"/>
                    </a:p>
                  </a:txBody>
                  <a:tcPr/>
                </a:tc>
                <a:tc>
                  <a:txBody>
                    <a:bodyPr/>
                    <a:lstStyle/>
                    <a:p>
                      <a:r>
                        <a:rPr lang="tr-TR" dirty="0" smtClean="0"/>
                        <a:t>2021</a:t>
                      </a:r>
                      <a:endParaRPr lang="tr-TR" dirty="0"/>
                    </a:p>
                  </a:txBody>
                  <a:tcPr/>
                </a:tc>
                <a:tc>
                  <a:txBody>
                    <a:bodyPr/>
                    <a:lstStyle/>
                    <a:p>
                      <a:r>
                        <a:rPr lang="tr-TR" dirty="0" smtClean="0"/>
                        <a:t>2022</a:t>
                      </a:r>
                      <a:endParaRPr lang="tr-TR" dirty="0"/>
                    </a:p>
                  </a:txBody>
                  <a:tcPr/>
                </a:tc>
                <a:extLst>
                  <a:ext uri="{0D108BD9-81ED-4DB2-BD59-A6C34878D82A}">
                    <a16:rowId xmlns:a16="http://schemas.microsoft.com/office/drawing/2014/main" val="10000"/>
                  </a:ext>
                </a:extLst>
              </a:tr>
              <a:tr h="370840">
                <a:tc>
                  <a:txBody>
                    <a:bodyPr/>
                    <a:lstStyle/>
                    <a:p>
                      <a:r>
                        <a:rPr lang="tr-TR" dirty="0" smtClean="0"/>
                        <a:t>Pet Hayvanları</a:t>
                      </a:r>
                      <a:endParaRPr lang="tr-TR" dirty="0"/>
                    </a:p>
                  </a:txBody>
                  <a:tcPr/>
                </a:tc>
                <a:tc>
                  <a:txBody>
                    <a:bodyPr/>
                    <a:lstStyle/>
                    <a:p>
                      <a:r>
                        <a:rPr lang="tr-TR" dirty="0" smtClean="0"/>
                        <a:t>1604</a:t>
                      </a:r>
                      <a:endParaRPr lang="tr-TR" dirty="0"/>
                    </a:p>
                  </a:txBody>
                  <a:tcPr/>
                </a:tc>
                <a:tc>
                  <a:txBody>
                    <a:bodyPr/>
                    <a:lstStyle/>
                    <a:p>
                      <a:r>
                        <a:rPr lang="tr-TR" dirty="0" smtClean="0"/>
                        <a:t>1558</a:t>
                      </a:r>
                      <a:endParaRPr lang="tr-TR" dirty="0"/>
                    </a:p>
                  </a:txBody>
                  <a:tcPr/>
                </a:tc>
                <a:tc>
                  <a:txBody>
                    <a:bodyPr/>
                    <a:lstStyle/>
                    <a:p>
                      <a:r>
                        <a:rPr lang="tr-TR" dirty="0" smtClean="0"/>
                        <a:t>1211</a:t>
                      </a:r>
                      <a:endParaRPr lang="tr-TR" dirty="0"/>
                    </a:p>
                  </a:txBody>
                  <a:tcPr/>
                </a:tc>
                <a:extLst>
                  <a:ext uri="{0D108BD9-81ED-4DB2-BD59-A6C34878D82A}">
                    <a16:rowId xmlns:a16="http://schemas.microsoft.com/office/drawing/2014/main" val="10001"/>
                  </a:ext>
                </a:extLst>
              </a:tr>
              <a:tr h="370840">
                <a:tc>
                  <a:txBody>
                    <a:bodyPr/>
                    <a:lstStyle/>
                    <a:p>
                      <a:r>
                        <a:rPr lang="tr-TR" dirty="0" smtClean="0"/>
                        <a:t>Büyükbaş Hayvan</a:t>
                      </a:r>
                      <a:endParaRPr lang="tr-TR" dirty="0"/>
                    </a:p>
                  </a:txBody>
                  <a:tcPr/>
                </a:tc>
                <a:tc>
                  <a:txBody>
                    <a:bodyPr/>
                    <a:lstStyle/>
                    <a:p>
                      <a:r>
                        <a:rPr lang="tr-TR" dirty="0" smtClean="0"/>
                        <a:t>36</a:t>
                      </a:r>
                      <a:endParaRPr lang="tr-TR" dirty="0"/>
                    </a:p>
                  </a:txBody>
                  <a:tcPr/>
                </a:tc>
                <a:tc>
                  <a:txBody>
                    <a:bodyPr/>
                    <a:lstStyle/>
                    <a:p>
                      <a:r>
                        <a:rPr lang="tr-TR" dirty="0" smtClean="0"/>
                        <a:t>34</a:t>
                      </a:r>
                      <a:endParaRPr lang="tr-TR" dirty="0"/>
                    </a:p>
                  </a:txBody>
                  <a:tcPr/>
                </a:tc>
                <a:tc>
                  <a:txBody>
                    <a:bodyPr/>
                    <a:lstStyle/>
                    <a:p>
                      <a:r>
                        <a:rPr lang="tr-TR" dirty="0" smtClean="0"/>
                        <a:t>44</a:t>
                      </a:r>
                      <a:endParaRPr lang="tr-TR" dirty="0"/>
                    </a:p>
                  </a:txBody>
                  <a:tcPr/>
                </a:tc>
                <a:extLst>
                  <a:ext uri="{0D108BD9-81ED-4DB2-BD59-A6C34878D82A}">
                    <a16:rowId xmlns:a16="http://schemas.microsoft.com/office/drawing/2014/main" val="10002"/>
                  </a:ext>
                </a:extLst>
              </a:tr>
              <a:tr h="370840">
                <a:tc>
                  <a:txBody>
                    <a:bodyPr/>
                    <a:lstStyle/>
                    <a:p>
                      <a:r>
                        <a:rPr lang="tr-TR" dirty="0" smtClean="0"/>
                        <a:t>Küçükbaş Hayvan</a:t>
                      </a:r>
                      <a:endParaRPr lang="tr-TR" dirty="0"/>
                    </a:p>
                  </a:txBody>
                  <a:tcPr/>
                </a:tc>
                <a:tc>
                  <a:txBody>
                    <a:bodyPr/>
                    <a:lstStyle/>
                    <a:p>
                      <a:r>
                        <a:rPr lang="tr-TR" dirty="0" smtClean="0"/>
                        <a:t>109</a:t>
                      </a:r>
                      <a:endParaRPr lang="tr-TR" dirty="0"/>
                    </a:p>
                  </a:txBody>
                  <a:tcPr/>
                </a:tc>
                <a:tc>
                  <a:txBody>
                    <a:bodyPr/>
                    <a:lstStyle/>
                    <a:p>
                      <a:r>
                        <a:rPr lang="tr-TR" dirty="0" smtClean="0"/>
                        <a:t>118</a:t>
                      </a:r>
                      <a:endParaRPr lang="tr-TR" dirty="0"/>
                    </a:p>
                  </a:txBody>
                  <a:tcPr/>
                </a:tc>
                <a:tc>
                  <a:txBody>
                    <a:bodyPr/>
                    <a:lstStyle/>
                    <a:p>
                      <a:r>
                        <a:rPr lang="tr-TR" dirty="0" smtClean="0"/>
                        <a:t>111</a:t>
                      </a:r>
                      <a:endParaRPr lang="tr-TR" dirty="0"/>
                    </a:p>
                  </a:txBody>
                  <a:tcPr/>
                </a:tc>
                <a:extLst>
                  <a:ext uri="{0D108BD9-81ED-4DB2-BD59-A6C34878D82A}">
                    <a16:rowId xmlns:a16="http://schemas.microsoft.com/office/drawing/2014/main" val="10003"/>
                  </a:ext>
                </a:extLst>
              </a:tr>
              <a:tr h="370840">
                <a:tc>
                  <a:txBody>
                    <a:bodyPr/>
                    <a:lstStyle/>
                    <a:p>
                      <a:r>
                        <a:rPr lang="tr-TR" dirty="0" smtClean="0"/>
                        <a:t>TOPLAM</a:t>
                      </a:r>
                      <a:endParaRPr lang="tr-TR" dirty="0"/>
                    </a:p>
                  </a:txBody>
                  <a:tcPr/>
                </a:tc>
                <a:tc>
                  <a:txBody>
                    <a:bodyPr/>
                    <a:lstStyle/>
                    <a:p>
                      <a:r>
                        <a:rPr lang="tr-TR" dirty="0" smtClean="0"/>
                        <a:t>1749</a:t>
                      </a:r>
                      <a:endParaRPr lang="tr-TR" dirty="0"/>
                    </a:p>
                  </a:txBody>
                  <a:tcPr/>
                </a:tc>
                <a:tc>
                  <a:txBody>
                    <a:bodyPr/>
                    <a:lstStyle/>
                    <a:p>
                      <a:r>
                        <a:rPr lang="tr-TR" dirty="0" smtClean="0"/>
                        <a:t>1710</a:t>
                      </a:r>
                      <a:endParaRPr lang="tr-TR" dirty="0"/>
                    </a:p>
                  </a:txBody>
                  <a:tcPr/>
                </a:tc>
                <a:tc>
                  <a:txBody>
                    <a:bodyPr/>
                    <a:lstStyle/>
                    <a:p>
                      <a:r>
                        <a:rPr lang="tr-TR" dirty="0" smtClean="0"/>
                        <a:t>1366</a:t>
                      </a:r>
                      <a:endParaRPr lang="tr-T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94729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4053</TotalTime>
  <Words>598</Words>
  <Application>Microsoft Office PowerPoint</Application>
  <PresentationFormat>Geniş ekran</PresentationFormat>
  <Paragraphs>120</Paragraphs>
  <Slides>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Calibri</vt:lpstr>
      <vt:lpstr>Century Gothic</vt:lpstr>
      <vt:lpstr>Montserrat Alternates</vt:lpstr>
      <vt:lpstr>Times New Roman</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Toplam Hasta Sayıları</vt:lpstr>
      <vt:lpstr>Fiziki Yapı</vt:lpstr>
      <vt:lpstr>Eğitim Yönüyle HAYMER</vt:lpstr>
      <vt:lpstr>Eğitim Yönüyle HAYMER</vt:lpstr>
      <vt:lpstr>YENİLENMİŞ HALİYLE HAYMER</vt:lpstr>
      <vt:lpstr>YENİLENMİŞ HALİYLE HAYMER</vt:lpstr>
      <vt:lpstr>Eksik yönlerimiz</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Bilgisayar</cp:lastModifiedBy>
  <cp:revision>253</cp:revision>
  <dcterms:created xsi:type="dcterms:W3CDTF">2018-02-07T07:43:50Z</dcterms:created>
  <dcterms:modified xsi:type="dcterms:W3CDTF">2023-06-21T07:01:24Z</dcterms:modified>
</cp:coreProperties>
</file>