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73" r:id="rId2"/>
    <p:sldId id="290" r:id="rId3"/>
    <p:sldId id="293" r:id="rId4"/>
    <p:sldId id="292" r:id="rId5"/>
    <p:sldId id="259" r:id="rId6"/>
    <p:sldId id="261" r:id="rId7"/>
    <p:sldId id="275" r:id="rId8"/>
    <p:sldId id="274" r:id="rId9"/>
    <p:sldId id="29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76" r:id="rId19"/>
    <p:sldId id="294" r:id="rId20"/>
    <p:sldId id="263" r:id="rId21"/>
    <p:sldId id="267" r:id="rId22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-990" y="-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5AD83E-FB9A-4B6C-9E40-7F12B1B1DC9C}" type="doc">
      <dgm:prSet loTypeId="urn:microsoft.com/office/officeart/2005/8/layout/default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BC8C404-E2FC-45F2-987D-558151DFD8D9}">
      <dgm:prSet/>
      <dgm:spPr/>
      <dgm:t>
        <a:bodyPr/>
        <a:lstStyle/>
        <a:p>
          <a:r>
            <a:rPr lang="tr-TR"/>
            <a:t>Veteriner sağlık hizmeti almak üzere hastaneye getirilen hayvanlara çağdaş, bilimsel etik değerlere bağlı ve güvenilir sağlık hizmeti sunmak</a:t>
          </a:r>
          <a:endParaRPr lang="en-US"/>
        </a:p>
      </dgm:t>
    </dgm:pt>
    <dgm:pt modelId="{0A501934-860E-424B-8B3F-E321C927EB7B}" type="parTrans" cxnId="{31C64292-9D47-4CFA-A1D1-ABE34E7CE167}">
      <dgm:prSet/>
      <dgm:spPr/>
      <dgm:t>
        <a:bodyPr/>
        <a:lstStyle/>
        <a:p>
          <a:endParaRPr lang="en-US"/>
        </a:p>
      </dgm:t>
    </dgm:pt>
    <dgm:pt modelId="{521B32A2-319D-423B-ABC5-F83735D1EB25}" type="sibTrans" cxnId="{31C64292-9D47-4CFA-A1D1-ABE34E7CE167}">
      <dgm:prSet/>
      <dgm:spPr/>
      <dgm:t>
        <a:bodyPr/>
        <a:lstStyle/>
        <a:p>
          <a:endParaRPr lang="en-US"/>
        </a:p>
      </dgm:t>
    </dgm:pt>
    <dgm:pt modelId="{B0F481AB-4D2A-4A4D-A4B2-358587ED564B}">
      <dgm:prSet/>
      <dgm:spPr/>
      <dgm:t>
        <a:bodyPr/>
        <a:lstStyle/>
        <a:p>
          <a:r>
            <a:rPr lang="tr-TR"/>
            <a:t>Veteriner Fakültesi öğrencilerine hasta hayvan üzerinde uygulama imkânı sağlamak,</a:t>
          </a:r>
          <a:endParaRPr lang="en-US"/>
        </a:p>
      </dgm:t>
    </dgm:pt>
    <dgm:pt modelId="{EFEAE761-6882-4D0F-A2A2-C42DD2CF24BC}" type="parTrans" cxnId="{CCAFF109-0919-48BA-8AD2-ED5CE1AE850A}">
      <dgm:prSet/>
      <dgm:spPr/>
      <dgm:t>
        <a:bodyPr/>
        <a:lstStyle/>
        <a:p>
          <a:endParaRPr lang="en-US"/>
        </a:p>
      </dgm:t>
    </dgm:pt>
    <dgm:pt modelId="{553DDF67-6984-49B1-AD5F-BF64A9BA6123}" type="sibTrans" cxnId="{CCAFF109-0919-48BA-8AD2-ED5CE1AE850A}">
      <dgm:prSet/>
      <dgm:spPr/>
      <dgm:t>
        <a:bodyPr/>
        <a:lstStyle/>
        <a:p>
          <a:endParaRPr lang="en-US"/>
        </a:p>
      </dgm:t>
    </dgm:pt>
    <dgm:pt modelId="{CED04472-9B91-420C-BAB4-7B2DEBEAB95E}">
      <dgm:prSet/>
      <dgm:spPr/>
      <dgm:t>
        <a:bodyPr/>
        <a:lstStyle/>
        <a:p>
          <a:r>
            <a:rPr lang="tr-TR"/>
            <a:t>Üniversite öğrencilerinin; sağlıklı yaşam ve hayvan sevgisi bilinci kazanmalarını ve bu alandaki projelerde etkin görev almalarını sağlamak ve bu alanda çalışmak isteyenleri desteklemek</a:t>
          </a:r>
          <a:endParaRPr lang="en-US"/>
        </a:p>
      </dgm:t>
    </dgm:pt>
    <dgm:pt modelId="{E2D5AFDF-065F-40A8-AD7E-445B6EF2DB03}" type="parTrans" cxnId="{E9D8486C-6219-4540-A79F-B853D5A339DA}">
      <dgm:prSet/>
      <dgm:spPr/>
      <dgm:t>
        <a:bodyPr/>
        <a:lstStyle/>
        <a:p>
          <a:endParaRPr lang="en-US"/>
        </a:p>
      </dgm:t>
    </dgm:pt>
    <dgm:pt modelId="{5B8B3DD7-2F32-4D75-BCD0-711838E2D653}" type="sibTrans" cxnId="{E9D8486C-6219-4540-A79F-B853D5A339DA}">
      <dgm:prSet/>
      <dgm:spPr/>
      <dgm:t>
        <a:bodyPr/>
        <a:lstStyle/>
        <a:p>
          <a:endParaRPr lang="en-US"/>
        </a:p>
      </dgm:t>
    </dgm:pt>
    <dgm:pt modelId="{4CAF4D22-8B4A-40AF-AE0F-716F7BD94B4F}">
      <dgm:prSet/>
      <dgm:spPr/>
      <dgm:t>
        <a:bodyPr/>
        <a:lstStyle/>
        <a:p>
          <a:r>
            <a:rPr lang="tr-TR" dirty="0"/>
            <a:t>Fakültemiz öğrencilerine sağlık, araştırma ve uygulama faaliyetlerine ilişkin alt yapıyı hazırlamak</a:t>
          </a:r>
          <a:endParaRPr lang="en-US" dirty="0"/>
        </a:p>
      </dgm:t>
    </dgm:pt>
    <dgm:pt modelId="{C14832FF-EB5B-4C73-ADEC-6296E75D2AFE}" type="parTrans" cxnId="{2C59D324-308E-415E-A557-EFEAA80BDF38}">
      <dgm:prSet/>
      <dgm:spPr/>
      <dgm:t>
        <a:bodyPr/>
        <a:lstStyle/>
        <a:p>
          <a:endParaRPr lang="en-US"/>
        </a:p>
      </dgm:t>
    </dgm:pt>
    <dgm:pt modelId="{27CDBAE1-0734-4C54-BE32-FECE9703D324}" type="sibTrans" cxnId="{2C59D324-308E-415E-A557-EFEAA80BDF38}">
      <dgm:prSet/>
      <dgm:spPr/>
      <dgm:t>
        <a:bodyPr/>
        <a:lstStyle/>
        <a:p>
          <a:endParaRPr lang="en-US"/>
        </a:p>
      </dgm:t>
    </dgm:pt>
    <dgm:pt modelId="{DC48A1EF-E889-4795-960F-2DB2C572DEA9}">
      <dgm:prSet/>
      <dgm:spPr/>
      <dgm:t>
        <a:bodyPr/>
        <a:lstStyle/>
        <a:p>
          <a:r>
            <a:rPr lang="tr-TR"/>
            <a:t>Bölgesel ve ulusal alanda hayvan sağlığı ve refahının korunması ve geliştirilmesi için ilgili kamu kurum ve kuruluşlarıyla ortak projeler geliştirmek</a:t>
          </a:r>
          <a:endParaRPr lang="en-US"/>
        </a:p>
      </dgm:t>
    </dgm:pt>
    <dgm:pt modelId="{4D88203A-7185-4861-8C78-B924A36E9F0D}" type="parTrans" cxnId="{7EDEB237-72AE-4668-A780-18E9C5638BD2}">
      <dgm:prSet/>
      <dgm:spPr/>
      <dgm:t>
        <a:bodyPr/>
        <a:lstStyle/>
        <a:p>
          <a:endParaRPr lang="en-US"/>
        </a:p>
      </dgm:t>
    </dgm:pt>
    <dgm:pt modelId="{DB7C7CBF-4FE3-4438-A4F9-99762915B7A5}" type="sibTrans" cxnId="{7EDEB237-72AE-4668-A780-18E9C5638BD2}">
      <dgm:prSet/>
      <dgm:spPr/>
      <dgm:t>
        <a:bodyPr/>
        <a:lstStyle/>
        <a:p>
          <a:endParaRPr lang="en-US"/>
        </a:p>
      </dgm:t>
    </dgm:pt>
    <dgm:pt modelId="{57E30500-2C5F-48DA-9F1E-B15E140DC043}" type="pres">
      <dgm:prSet presAssocID="{F25AD83E-FB9A-4B6C-9E40-7F12B1B1DC9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8F99A914-DA43-42C6-AA5A-2B74AEE04C1B}" type="pres">
      <dgm:prSet presAssocID="{1BC8C404-E2FC-45F2-987D-558151DFD8D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3D3D7AF-EF25-40C7-807B-EFF1B386E26B}" type="pres">
      <dgm:prSet presAssocID="{521B32A2-319D-423B-ABC5-F83735D1EB25}" presName="sibTrans" presStyleCnt="0"/>
      <dgm:spPr/>
    </dgm:pt>
    <dgm:pt modelId="{943CFDC7-2CEC-4650-B4CD-191C9DDE1604}" type="pres">
      <dgm:prSet presAssocID="{B0F481AB-4D2A-4A4D-A4B2-358587ED564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FD95396-F1BE-4F29-8FFA-24AA912B7852}" type="pres">
      <dgm:prSet presAssocID="{553DDF67-6984-49B1-AD5F-BF64A9BA6123}" presName="sibTrans" presStyleCnt="0"/>
      <dgm:spPr/>
    </dgm:pt>
    <dgm:pt modelId="{6B32BD0A-7E40-4A6C-B357-320EF9068B95}" type="pres">
      <dgm:prSet presAssocID="{CED04472-9B91-420C-BAB4-7B2DEBEAB95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39535DA-E4AB-4A47-B1DA-CC5F83334C54}" type="pres">
      <dgm:prSet presAssocID="{5B8B3DD7-2F32-4D75-BCD0-711838E2D653}" presName="sibTrans" presStyleCnt="0"/>
      <dgm:spPr/>
    </dgm:pt>
    <dgm:pt modelId="{C8215D7E-1C21-4BD2-90B3-7D20463024A0}" type="pres">
      <dgm:prSet presAssocID="{4CAF4D22-8B4A-40AF-AE0F-716F7BD94B4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236B8A1-26A9-4776-9E91-36FDF3646042}" type="pres">
      <dgm:prSet presAssocID="{27CDBAE1-0734-4C54-BE32-FECE9703D324}" presName="sibTrans" presStyleCnt="0"/>
      <dgm:spPr/>
    </dgm:pt>
    <dgm:pt modelId="{8C75245E-825B-468F-85BF-7206B5FA7012}" type="pres">
      <dgm:prSet presAssocID="{DC48A1EF-E889-4795-960F-2DB2C572DEA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0D8996A9-65C9-495E-BE74-2EDFEF3A0AF0}" type="presOf" srcId="{F25AD83E-FB9A-4B6C-9E40-7F12B1B1DC9C}" destId="{57E30500-2C5F-48DA-9F1E-B15E140DC043}" srcOrd="0" destOrd="0" presId="urn:microsoft.com/office/officeart/2005/8/layout/default"/>
    <dgm:cxn modelId="{AAC1DD11-377A-4FA0-9354-12BDEA4634CA}" type="presOf" srcId="{4CAF4D22-8B4A-40AF-AE0F-716F7BD94B4F}" destId="{C8215D7E-1C21-4BD2-90B3-7D20463024A0}" srcOrd="0" destOrd="0" presId="urn:microsoft.com/office/officeart/2005/8/layout/default"/>
    <dgm:cxn modelId="{31C64292-9D47-4CFA-A1D1-ABE34E7CE167}" srcId="{F25AD83E-FB9A-4B6C-9E40-7F12B1B1DC9C}" destId="{1BC8C404-E2FC-45F2-987D-558151DFD8D9}" srcOrd="0" destOrd="0" parTransId="{0A501934-860E-424B-8B3F-E321C927EB7B}" sibTransId="{521B32A2-319D-423B-ABC5-F83735D1EB25}"/>
    <dgm:cxn modelId="{7AB4C827-2D8C-445F-9D20-C050E2475165}" type="presOf" srcId="{DC48A1EF-E889-4795-960F-2DB2C572DEA9}" destId="{8C75245E-825B-468F-85BF-7206B5FA7012}" srcOrd="0" destOrd="0" presId="urn:microsoft.com/office/officeart/2005/8/layout/default"/>
    <dgm:cxn modelId="{E9D8486C-6219-4540-A79F-B853D5A339DA}" srcId="{F25AD83E-FB9A-4B6C-9E40-7F12B1B1DC9C}" destId="{CED04472-9B91-420C-BAB4-7B2DEBEAB95E}" srcOrd="2" destOrd="0" parTransId="{E2D5AFDF-065F-40A8-AD7E-445B6EF2DB03}" sibTransId="{5B8B3DD7-2F32-4D75-BCD0-711838E2D653}"/>
    <dgm:cxn modelId="{CCAFF109-0919-48BA-8AD2-ED5CE1AE850A}" srcId="{F25AD83E-FB9A-4B6C-9E40-7F12B1B1DC9C}" destId="{B0F481AB-4D2A-4A4D-A4B2-358587ED564B}" srcOrd="1" destOrd="0" parTransId="{EFEAE761-6882-4D0F-A2A2-C42DD2CF24BC}" sibTransId="{553DDF67-6984-49B1-AD5F-BF64A9BA6123}"/>
    <dgm:cxn modelId="{335248E4-748B-4E21-A297-63B15620DC3F}" type="presOf" srcId="{CED04472-9B91-420C-BAB4-7B2DEBEAB95E}" destId="{6B32BD0A-7E40-4A6C-B357-320EF9068B95}" srcOrd="0" destOrd="0" presId="urn:microsoft.com/office/officeart/2005/8/layout/default"/>
    <dgm:cxn modelId="{7EDEB237-72AE-4668-A780-18E9C5638BD2}" srcId="{F25AD83E-FB9A-4B6C-9E40-7F12B1B1DC9C}" destId="{DC48A1EF-E889-4795-960F-2DB2C572DEA9}" srcOrd="4" destOrd="0" parTransId="{4D88203A-7185-4861-8C78-B924A36E9F0D}" sibTransId="{DB7C7CBF-4FE3-4438-A4F9-99762915B7A5}"/>
    <dgm:cxn modelId="{D0B3DE5A-D3A7-4948-87B4-2E60E1AC471E}" type="presOf" srcId="{B0F481AB-4D2A-4A4D-A4B2-358587ED564B}" destId="{943CFDC7-2CEC-4650-B4CD-191C9DDE1604}" srcOrd="0" destOrd="0" presId="urn:microsoft.com/office/officeart/2005/8/layout/default"/>
    <dgm:cxn modelId="{971E672F-014C-48E3-AF80-7ED231141A81}" type="presOf" srcId="{1BC8C404-E2FC-45F2-987D-558151DFD8D9}" destId="{8F99A914-DA43-42C6-AA5A-2B74AEE04C1B}" srcOrd="0" destOrd="0" presId="urn:microsoft.com/office/officeart/2005/8/layout/default"/>
    <dgm:cxn modelId="{2C59D324-308E-415E-A557-EFEAA80BDF38}" srcId="{F25AD83E-FB9A-4B6C-9E40-7F12B1B1DC9C}" destId="{4CAF4D22-8B4A-40AF-AE0F-716F7BD94B4F}" srcOrd="3" destOrd="0" parTransId="{C14832FF-EB5B-4C73-ADEC-6296E75D2AFE}" sibTransId="{27CDBAE1-0734-4C54-BE32-FECE9703D324}"/>
    <dgm:cxn modelId="{F6160736-7726-4BE9-AF89-6FBF581C6A32}" type="presParOf" srcId="{57E30500-2C5F-48DA-9F1E-B15E140DC043}" destId="{8F99A914-DA43-42C6-AA5A-2B74AEE04C1B}" srcOrd="0" destOrd="0" presId="urn:microsoft.com/office/officeart/2005/8/layout/default"/>
    <dgm:cxn modelId="{937BB516-4C0B-4E66-AD77-002417A4F17F}" type="presParOf" srcId="{57E30500-2C5F-48DA-9F1E-B15E140DC043}" destId="{A3D3D7AF-EF25-40C7-807B-EFF1B386E26B}" srcOrd="1" destOrd="0" presId="urn:microsoft.com/office/officeart/2005/8/layout/default"/>
    <dgm:cxn modelId="{731F06CF-2794-4474-8E7C-B6534830D03B}" type="presParOf" srcId="{57E30500-2C5F-48DA-9F1E-B15E140DC043}" destId="{943CFDC7-2CEC-4650-B4CD-191C9DDE1604}" srcOrd="2" destOrd="0" presId="urn:microsoft.com/office/officeart/2005/8/layout/default"/>
    <dgm:cxn modelId="{38310444-6733-4973-B1A1-9A8A4930EE87}" type="presParOf" srcId="{57E30500-2C5F-48DA-9F1E-B15E140DC043}" destId="{2FD95396-F1BE-4F29-8FFA-24AA912B7852}" srcOrd="3" destOrd="0" presId="urn:microsoft.com/office/officeart/2005/8/layout/default"/>
    <dgm:cxn modelId="{19894459-C329-408F-96D3-DD9EA03A90BB}" type="presParOf" srcId="{57E30500-2C5F-48DA-9F1E-B15E140DC043}" destId="{6B32BD0A-7E40-4A6C-B357-320EF9068B95}" srcOrd="4" destOrd="0" presId="urn:microsoft.com/office/officeart/2005/8/layout/default"/>
    <dgm:cxn modelId="{1534CEFF-D5E5-4FDA-A7BA-C9C47817F20A}" type="presParOf" srcId="{57E30500-2C5F-48DA-9F1E-B15E140DC043}" destId="{739535DA-E4AB-4A47-B1DA-CC5F83334C54}" srcOrd="5" destOrd="0" presId="urn:microsoft.com/office/officeart/2005/8/layout/default"/>
    <dgm:cxn modelId="{169E4E09-3EEA-4C2A-8D03-76962AC41305}" type="presParOf" srcId="{57E30500-2C5F-48DA-9F1E-B15E140DC043}" destId="{C8215D7E-1C21-4BD2-90B3-7D20463024A0}" srcOrd="6" destOrd="0" presId="urn:microsoft.com/office/officeart/2005/8/layout/default"/>
    <dgm:cxn modelId="{5E065D6F-66E3-46D3-AD67-9319241E7B3F}" type="presParOf" srcId="{57E30500-2C5F-48DA-9F1E-B15E140DC043}" destId="{8236B8A1-26A9-4776-9E91-36FDF3646042}" srcOrd="7" destOrd="0" presId="urn:microsoft.com/office/officeart/2005/8/layout/default"/>
    <dgm:cxn modelId="{3AF63D9E-9476-4A37-8716-0757FF102C3A}" type="presParOf" srcId="{57E30500-2C5F-48DA-9F1E-B15E140DC043}" destId="{8C75245E-825B-468F-85BF-7206B5FA701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DC950D-5ED5-45BF-8963-1744639AE5CE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24D2418-6C5B-4C6B-AA42-1E6976D61D62}">
      <dgm:prSet/>
      <dgm:spPr/>
      <dgm:t>
        <a:bodyPr/>
        <a:lstStyle/>
        <a:p>
          <a:r>
            <a:rPr lang="tr-TR"/>
            <a:t>SİİRT BELEDİYESİ</a:t>
          </a:r>
          <a:endParaRPr lang="en-US"/>
        </a:p>
      </dgm:t>
    </dgm:pt>
    <dgm:pt modelId="{B00B71D8-1994-4050-A233-2AB20C1F55A6}" type="parTrans" cxnId="{A2C98CC9-DFA5-4014-8929-4B6A68669948}">
      <dgm:prSet/>
      <dgm:spPr/>
      <dgm:t>
        <a:bodyPr/>
        <a:lstStyle/>
        <a:p>
          <a:endParaRPr lang="en-US"/>
        </a:p>
      </dgm:t>
    </dgm:pt>
    <dgm:pt modelId="{36850863-DCC1-4E27-BF54-42DE9C0010A5}" type="sibTrans" cxnId="{A2C98CC9-DFA5-4014-8929-4B6A68669948}">
      <dgm:prSet/>
      <dgm:spPr/>
      <dgm:t>
        <a:bodyPr/>
        <a:lstStyle/>
        <a:p>
          <a:endParaRPr lang="en-US"/>
        </a:p>
      </dgm:t>
    </dgm:pt>
    <dgm:pt modelId="{66893EF6-3996-4822-B84A-BDD6ACA9D718}">
      <dgm:prSet/>
      <dgm:spPr/>
      <dgm:t>
        <a:bodyPr/>
        <a:lstStyle/>
        <a:p>
          <a:r>
            <a:rPr lang="tr-TR"/>
            <a:t>KURTALAN BELEDİYESİ</a:t>
          </a:r>
          <a:endParaRPr lang="en-US"/>
        </a:p>
      </dgm:t>
    </dgm:pt>
    <dgm:pt modelId="{F26A4388-8395-48EB-AAAD-BCF15331E281}" type="parTrans" cxnId="{1D3CAF4C-A052-4297-9711-438183348F35}">
      <dgm:prSet/>
      <dgm:spPr/>
      <dgm:t>
        <a:bodyPr/>
        <a:lstStyle/>
        <a:p>
          <a:endParaRPr lang="en-US"/>
        </a:p>
      </dgm:t>
    </dgm:pt>
    <dgm:pt modelId="{9CBD6FF5-DD2E-495A-BB6B-2D5AE1CADB7C}" type="sibTrans" cxnId="{1D3CAF4C-A052-4297-9711-438183348F35}">
      <dgm:prSet/>
      <dgm:spPr/>
      <dgm:t>
        <a:bodyPr/>
        <a:lstStyle/>
        <a:p>
          <a:endParaRPr lang="en-US"/>
        </a:p>
      </dgm:t>
    </dgm:pt>
    <dgm:pt modelId="{717A387E-6398-4E43-AFBF-5C3A5E6E87A4}">
      <dgm:prSet/>
      <dgm:spPr/>
      <dgm:t>
        <a:bodyPr/>
        <a:lstStyle/>
        <a:p>
          <a:r>
            <a:rPr lang="tr-TR"/>
            <a:t>SİİRT İL JANDARMA KOMUTANLIĞI</a:t>
          </a:r>
          <a:endParaRPr lang="en-US"/>
        </a:p>
      </dgm:t>
    </dgm:pt>
    <dgm:pt modelId="{35185A9F-D63B-4E50-82EB-2A864C6E963B}" type="parTrans" cxnId="{0010B5C5-3FBA-4599-9639-A229BC109DE6}">
      <dgm:prSet/>
      <dgm:spPr/>
      <dgm:t>
        <a:bodyPr/>
        <a:lstStyle/>
        <a:p>
          <a:endParaRPr lang="en-US"/>
        </a:p>
      </dgm:t>
    </dgm:pt>
    <dgm:pt modelId="{AA31FC26-CFFA-4048-9324-3C3739F7ED8D}" type="sibTrans" cxnId="{0010B5C5-3FBA-4599-9639-A229BC109DE6}">
      <dgm:prSet/>
      <dgm:spPr/>
      <dgm:t>
        <a:bodyPr/>
        <a:lstStyle/>
        <a:p>
          <a:endParaRPr lang="en-US"/>
        </a:p>
      </dgm:t>
    </dgm:pt>
    <dgm:pt modelId="{AA84DC40-3669-4970-AD64-4AF3CB16016C}">
      <dgm:prSet/>
      <dgm:spPr/>
      <dgm:t>
        <a:bodyPr/>
        <a:lstStyle/>
        <a:p>
          <a:r>
            <a:rPr lang="tr-TR"/>
            <a:t>SİİRT 3. KOMANDA TUGAY KOMUTANLIĞI</a:t>
          </a:r>
          <a:endParaRPr lang="en-US"/>
        </a:p>
      </dgm:t>
    </dgm:pt>
    <dgm:pt modelId="{5ABD5829-D16C-44C0-BB32-B2EB5144AD60}" type="parTrans" cxnId="{33E1F102-4667-4F92-9FB1-A1FF209C914C}">
      <dgm:prSet/>
      <dgm:spPr/>
      <dgm:t>
        <a:bodyPr/>
        <a:lstStyle/>
        <a:p>
          <a:endParaRPr lang="en-US"/>
        </a:p>
      </dgm:t>
    </dgm:pt>
    <dgm:pt modelId="{33C3ACBE-CB0E-4232-A469-6B6C71FC29B8}" type="sibTrans" cxnId="{33E1F102-4667-4F92-9FB1-A1FF209C914C}">
      <dgm:prSet/>
      <dgm:spPr/>
      <dgm:t>
        <a:bodyPr/>
        <a:lstStyle/>
        <a:p>
          <a:endParaRPr lang="en-US"/>
        </a:p>
      </dgm:t>
    </dgm:pt>
    <dgm:pt modelId="{8C82A739-8E08-4942-B698-CC790BB8DD31}">
      <dgm:prSet/>
      <dgm:spPr/>
      <dgm:t>
        <a:bodyPr/>
        <a:lstStyle/>
        <a:p>
          <a:r>
            <a:rPr lang="tr-TR"/>
            <a:t>SİİRT SOKAK CANLARI DERNEĞİ </a:t>
          </a:r>
          <a:endParaRPr lang="en-US"/>
        </a:p>
      </dgm:t>
    </dgm:pt>
    <dgm:pt modelId="{573E92EC-BFDD-4CC7-9030-254E426596AB}" type="parTrans" cxnId="{0C408867-8EDB-43FA-8C1D-DB13D83FC847}">
      <dgm:prSet/>
      <dgm:spPr/>
      <dgm:t>
        <a:bodyPr/>
        <a:lstStyle/>
        <a:p>
          <a:endParaRPr lang="en-US"/>
        </a:p>
      </dgm:t>
    </dgm:pt>
    <dgm:pt modelId="{DE6AEB6E-46AD-4BE6-914E-EF346EB65379}" type="sibTrans" cxnId="{0C408867-8EDB-43FA-8C1D-DB13D83FC847}">
      <dgm:prSet/>
      <dgm:spPr/>
      <dgm:t>
        <a:bodyPr/>
        <a:lstStyle/>
        <a:p>
          <a:endParaRPr lang="en-US"/>
        </a:p>
      </dgm:t>
    </dgm:pt>
    <dgm:pt modelId="{18EA1BE2-6149-486F-8367-BD9DC2AAF59E}" type="pres">
      <dgm:prSet presAssocID="{E6DC950D-5ED5-45BF-8963-1744639AE5C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88B732DF-4102-4C2C-91A6-914988251E77}" type="pres">
      <dgm:prSet presAssocID="{924D2418-6C5B-4C6B-AA42-1E6976D61D6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75B9A46-F8B6-463C-82E6-CB4A97FCCAC4}" type="pres">
      <dgm:prSet presAssocID="{36850863-DCC1-4E27-BF54-42DE9C0010A5}" presName="sibTrans" presStyleCnt="0"/>
      <dgm:spPr/>
    </dgm:pt>
    <dgm:pt modelId="{57212F3A-11EF-4E90-AABA-41005B742982}" type="pres">
      <dgm:prSet presAssocID="{66893EF6-3996-4822-B84A-BDD6ACA9D718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7EA7D73-4BA3-49CC-8B46-F32465ABD2FF}" type="pres">
      <dgm:prSet presAssocID="{9CBD6FF5-DD2E-495A-BB6B-2D5AE1CADB7C}" presName="sibTrans" presStyleCnt="0"/>
      <dgm:spPr/>
    </dgm:pt>
    <dgm:pt modelId="{47C80555-F58A-4383-B823-60E5226810C4}" type="pres">
      <dgm:prSet presAssocID="{717A387E-6398-4E43-AFBF-5C3A5E6E87A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67E2CCD-D845-45DA-9E3F-8088BE4BF43A}" type="pres">
      <dgm:prSet presAssocID="{AA31FC26-CFFA-4048-9324-3C3739F7ED8D}" presName="sibTrans" presStyleCnt="0"/>
      <dgm:spPr/>
    </dgm:pt>
    <dgm:pt modelId="{AADA5787-A143-4320-B2DD-2FD3DA416714}" type="pres">
      <dgm:prSet presAssocID="{AA84DC40-3669-4970-AD64-4AF3CB16016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40087E2-ABC8-4115-970A-0DF9F76A3811}" type="pres">
      <dgm:prSet presAssocID="{33C3ACBE-CB0E-4232-A469-6B6C71FC29B8}" presName="sibTrans" presStyleCnt="0"/>
      <dgm:spPr/>
    </dgm:pt>
    <dgm:pt modelId="{559D0FD7-DF20-4B36-B0F9-CA93017E61E5}" type="pres">
      <dgm:prSet presAssocID="{8C82A739-8E08-4942-B698-CC790BB8DD3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3C7C83A-4C6A-4B2C-BD4F-8C6F764FC132}" type="presOf" srcId="{717A387E-6398-4E43-AFBF-5C3A5E6E87A4}" destId="{47C80555-F58A-4383-B823-60E5226810C4}" srcOrd="0" destOrd="0" presId="urn:microsoft.com/office/officeart/2005/8/layout/default"/>
    <dgm:cxn modelId="{B262FD25-3626-4C72-BBB8-BDCA7360BD81}" type="presOf" srcId="{66893EF6-3996-4822-B84A-BDD6ACA9D718}" destId="{57212F3A-11EF-4E90-AABA-41005B742982}" srcOrd="0" destOrd="0" presId="urn:microsoft.com/office/officeart/2005/8/layout/default"/>
    <dgm:cxn modelId="{A88F15B2-33C6-4A73-883E-43D772781CF1}" type="presOf" srcId="{924D2418-6C5B-4C6B-AA42-1E6976D61D62}" destId="{88B732DF-4102-4C2C-91A6-914988251E77}" srcOrd="0" destOrd="0" presId="urn:microsoft.com/office/officeart/2005/8/layout/default"/>
    <dgm:cxn modelId="{33E1F102-4667-4F92-9FB1-A1FF209C914C}" srcId="{E6DC950D-5ED5-45BF-8963-1744639AE5CE}" destId="{AA84DC40-3669-4970-AD64-4AF3CB16016C}" srcOrd="3" destOrd="0" parTransId="{5ABD5829-D16C-44C0-BB32-B2EB5144AD60}" sibTransId="{33C3ACBE-CB0E-4232-A469-6B6C71FC29B8}"/>
    <dgm:cxn modelId="{A128F351-6BD3-4581-83A2-0FA9A135BDAD}" type="presOf" srcId="{E6DC950D-5ED5-45BF-8963-1744639AE5CE}" destId="{18EA1BE2-6149-486F-8367-BD9DC2AAF59E}" srcOrd="0" destOrd="0" presId="urn:microsoft.com/office/officeart/2005/8/layout/default"/>
    <dgm:cxn modelId="{05992BDA-E698-4FDF-9FC9-43D36DEDAB97}" type="presOf" srcId="{8C82A739-8E08-4942-B698-CC790BB8DD31}" destId="{559D0FD7-DF20-4B36-B0F9-CA93017E61E5}" srcOrd="0" destOrd="0" presId="urn:microsoft.com/office/officeart/2005/8/layout/default"/>
    <dgm:cxn modelId="{0010B5C5-3FBA-4599-9639-A229BC109DE6}" srcId="{E6DC950D-5ED5-45BF-8963-1744639AE5CE}" destId="{717A387E-6398-4E43-AFBF-5C3A5E6E87A4}" srcOrd="2" destOrd="0" parTransId="{35185A9F-D63B-4E50-82EB-2A864C6E963B}" sibTransId="{AA31FC26-CFFA-4048-9324-3C3739F7ED8D}"/>
    <dgm:cxn modelId="{A2C98CC9-DFA5-4014-8929-4B6A68669948}" srcId="{E6DC950D-5ED5-45BF-8963-1744639AE5CE}" destId="{924D2418-6C5B-4C6B-AA42-1E6976D61D62}" srcOrd="0" destOrd="0" parTransId="{B00B71D8-1994-4050-A233-2AB20C1F55A6}" sibTransId="{36850863-DCC1-4E27-BF54-42DE9C0010A5}"/>
    <dgm:cxn modelId="{50AEB755-05F6-4F34-8121-3418E4E3CB41}" type="presOf" srcId="{AA84DC40-3669-4970-AD64-4AF3CB16016C}" destId="{AADA5787-A143-4320-B2DD-2FD3DA416714}" srcOrd="0" destOrd="0" presId="urn:microsoft.com/office/officeart/2005/8/layout/default"/>
    <dgm:cxn modelId="{0C408867-8EDB-43FA-8C1D-DB13D83FC847}" srcId="{E6DC950D-5ED5-45BF-8963-1744639AE5CE}" destId="{8C82A739-8E08-4942-B698-CC790BB8DD31}" srcOrd="4" destOrd="0" parTransId="{573E92EC-BFDD-4CC7-9030-254E426596AB}" sibTransId="{DE6AEB6E-46AD-4BE6-914E-EF346EB65379}"/>
    <dgm:cxn modelId="{1D3CAF4C-A052-4297-9711-438183348F35}" srcId="{E6DC950D-5ED5-45BF-8963-1744639AE5CE}" destId="{66893EF6-3996-4822-B84A-BDD6ACA9D718}" srcOrd="1" destOrd="0" parTransId="{F26A4388-8395-48EB-AAAD-BCF15331E281}" sibTransId="{9CBD6FF5-DD2E-495A-BB6B-2D5AE1CADB7C}"/>
    <dgm:cxn modelId="{F158C37D-F182-4CDC-951D-7E6EC4C654E5}" type="presParOf" srcId="{18EA1BE2-6149-486F-8367-BD9DC2AAF59E}" destId="{88B732DF-4102-4C2C-91A6-914988251E77}" srcOrd="0" destOrd="0" presId="urn:microsoft.com/office/officeart/2005/8/layout/default"/>
    <dgm:cxn modelId="{241E8B80-8C5F-439A-B6EE-D90F8273E7D4}" type="presParOf" srcId="{18EA1BE2-6149-486F-8367-BD9DC2AAF59E}" destId="{775B9A46-F8B6-463C-82E6-CB4A97FCCAC4}" srcOrd="1" destOrd="0" presId="urn:microsoft.com/office/officeart/2005/8/layout/default"/>
    <dgm:cxn modelId="{2FB9A50B-5926-4AAB-B900-99E0926586F9}" type="presParOf" srcId="{18EA1BE2-6149-486F-8367-BD9DC2AAF59E}" destId="{57212F3A-11EF-4E90-AABA-41005B742982}" srcOrd="2" destOrd="0" presId="urn:microsoft.com/office/officeart/2005/8/layout/default"/>
    <dgm:cxn modelId="{C2FCE59B-6ABB-4BA8-A9EB-89853AA3C298}" type="presParOf" srcId="{18EA1BE2-6149-486F-8367-BD9DC2AAF59E}" destId="{E7EA7D73-4BA3-49CC-8B46-F32465ABD2FF}" srcOrd="3" destOrd="0" presId="urn:microsoft.com/office/officeart/2005/8/layout/default"/>
    <dgm:cxn modelId="{2D1A798C-F8EB-4741-9890-903D3163C75F}" type="presParOf" srcId="{18EA1BE2-6149-486F-8367-BD9DC2AAF59E}" destId="{47C80555-F58A-4383-B823-60E5226810C4}" srcOrd="4" destOrd="0" presId="urn:microsoft.com/office/officeart/2005/8/layout/default"/>
    <dgm:cxn modelId="{CD61DC77-B73A-48B4-A904-BFD8AAF8E8ED}" type="presParOf" srcId="{18EA1BE2-6149-486F-8367-BD9DC2AAF59E}" destId="{F67E2CCD-D845-45DA-9E3F-8088BE4BF43A}" srcOrd="5" destOrd="0" presId="urn:microsoft.com/office/officeart/2005/8/layout/default"/>
    <dgm:cxn modelId="{F7C58061-CA13-4ECA-B521-47E81E132B49}" type="presParOf" srcId="{18EA1BE2-6149-486F-8367-BD9DC2AAF59E}" destId="{AADA5787-A143-4320-B2DD-2FD3DA416714}" srcOrd="6" destOrd="0" presId="urn:microsoft.com/office/officeart/2005/8/layout/default"/>
    <dgm:cxn modelId="{50097A13-7DD6-4978-8AD2-234A0E312FA3}" type="presParOf" srcId="{18EA1BE2-6149-486F-8367-BD9DC2AAF59E}" destId="{E40087E2-ABC8-4115-970A-0DF9F76A3811}" srcOrd="7" destOrd="0" presId="urn:microsoft.com/office/officeart/2005/8/layout/default"/>
    <dgm:cxn modelId="{46F03F41-235C-4D3B-803D-EFD5C24AAD43}" type="presParOf" srcId="{18EA1BE2-6149-486F-8367-BD9DC2AAF59E}" destId="{559D0FD7-DF20-4B36-B0F9-CA93017E61E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99A914-DA43-42C6-AA5A-2B74AEE04C1B}">
      <dsp:nvSpPr>
        <dsp:cNvPr id="0" name=""/>
        <dsp:cNvSpPr/>
      </dsp:nvSpPr>
      <dsp:spPr>
        <a:xfrm>
          <a:off x="123229" y="2529"/>
          <a:ext cx="3209106" cy="192546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/>
            <a:t>Veteriner sağlık hizmeti almak üzere hastaneye getirilen hayvanlara çağdaş, bilimsel etik değerlere bağlı ve güvenilir sağlık hizmeti sunmak</a:t>
          </a:r>
          <a:endParaRPr lang="en-US" sz="1800" kern="1200"/>
        </a:p>
      </dsp:txBody>
      <dsp:txXfrm>
        <a:off x="123229" y="2529"/>
        <a:ext cx="3209106" cy="1925463"/>
      </dsp:txXfrm>
    </dsp:sp>
    <dsp:sp modelId="{943CFDC7-2CEC-4650-B4CD-191C9DDE1604}">
      <dsp:nvSpPr>
        <dsp:cNvPr id="0" name=""/>
        <dsp:cNvSpPr/>
      </dsp:nvSpPr>
      <dsp:spPr>
        <a:xfrm>
          <a:off x="3653246" y="2529"/>
          <a:ext cx="3209106" cy="1925463"/>
        </a:xfrm>
        <a:prstGeom prst="rect">
          <a:avLst/>
        </a:prstGeom>
        <a:gradFill rotWithShape="0">
          <a:gsLst>
            <a:gs pos="0">
              <a:schemeClr val="accent5">
                <a:hueOff val="-1689636"/>
                <a:satOff val="-4355"/>
                <a:lumOff val="-294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689636"/>
                <a:satOff val="-4355"/>
                <a:lumOff val="-294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689636"/>
                <a:satOff val="-4355"/>
                <a:lumOff val="-294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/>
            <a:t>Veteriner Fakültesi öğrencilerine hasta hayvan üzerinde uygulama imkânı sağlamak,</a:t>
          </a:r>
          <a:endParaRPr lang="en-US" sz="1800" kern="1200"/>
        </a:p>
      </dsp:txBody>
      <dsp:txXfrm>
        <a:off x="3653246" y="2529"/>
        <a:ext cx="3209106" cy="1925463"/>
      </dsp:txXfrm>
    </dsp:sp>
    <dsp:sp modelId="{6B32BD0A-7E40-4A6C-B357-320EF9068B95}">
      <dsp:nvSpPr>
        <dsp:cNvPr id="0" name=""/>
        <dsp:cNvSpPr/>
      </dsp:nvSpPr>
      <dsp:spPr>
        <a:xfrm>
          <a:off x="7183263" y="2529"/>
          <a:ext cx="3209106" cy="1925463"/>
        </a:xfrm>
        <a:prstGeom prst="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/>
            <a:t>Üniversite öğrencilerinin; sağlıklı yaşam ve hayvan sevgisi bilinci kazanmalarını ve bu alandaki projelerde etkin görev almalarını sağlamak ve bu alanda çalışmak isteyenleri desteklemek</a:t>
          </a:r>
          <a:endParaRPr lang="en-US" sz="1800" kern="1200"/>
        </a:p>
      </dsp:txBody>
      <dsp:txXfrm>
        <a:off x="7183263" y="2529"/>
        <a:ext cx="3209106" cy="1925463"/>
      </dsp:txXfrm>
    </dsp:sp>
    <dsp:sp modelId="{C8215D7E-1C21-4BD2-90B3-7D20463024A0}">
      <dsp:nvSpPr>
        <dsp:cNvPr id="0" name=""/>
        <dsp:cNvSpPr/>
      </dsp:nvSpPr>
      <dsp:spPr>
        <a:xfrm>
          <a:off x="1888238" y="2248903"/>
          <a:ext cx="3209106" cy="1925463"/>
        </a:xfrm>
        <a:prstGeom prst="rect">
          <a:avLst/>
        </a:prstGeom>
        <a:gradFill rotWithShape="0">
          <a:gsLst>
            <a:gs pos="0">
              <a:schemeClr val="accent5">
                <a:hueOff val="-5068907"/>
                <a:satOff val="-13064"/>
                <a:lumOff val="-882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068907"/>
                <a:satOff val="-13064"/>
                <a:lumOff val="-882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068907"/>
                <a:satOff val="-13064"/>
                <a:lumOff val="-882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 dirty="0"/>
            <a:t>Fakültemiz öğrencilerine sağlık, araştırma ve uygulama faaliyetlerine ilişkin alt yapıyı hazırlamak</a:t>
          </a:r>
          <a:endParaRPr lang="en-US" sz="1800" kern="1200" dirty="0"/>
        </a:p>
      </dsp:txBody>
      <dsp:txXfrm>
        <a:off x="1888238" y="2248903"/>
        <a:ext cx="3209106" cy="1925463"/>
      </dsp:txXfrm>
    </dsp:sp>
    <dsp:sp modelId="{8C75245E-825B-468F-85BF-7206B5FA7012}">
      <dsp:nvSpPr>
        <dsp:cNvPr id="0" name=""/>
        <dsp:cNvSpPr/>
      </dsp:nvSpPr>
      <dsp:spPr>
        <a:xfrm>
          <a:off x="5418255" y="2248903"/>
          <a:ext cx="3209106" cy="1925463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/>
            <a:t>Bölgesel ve ulusal alanda hayvan sağlığı ve refahının korunması ve geliştirilmesi için ilgili kamu kurum ve kuruluşlarıyla ortak projeler geliştirmek</a:t>
          </a:r>
          <a:endParaRPr lang="en-US" sz="1800" kern="1200"/>
        </a:p>
      </dsp:txBody>
      <dsp:txXfrm>
        <a:off x="5418255" y="2248903"/>
        <a:ext cx="3209106" cy="19254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732DF-4102-4C2C-91A6-914988251E77}">
      <dsp:nvSpPr>
        <dsp:cNvPr id="0" name=""/>
        <dsp:cNvSpPr/>
      </dsp:nvSpPr>
      <dsp:spPr>
        <a:xfrm>
          <a:off x="307345" y="1546"/>
          <a:ext cx="3222855" cy="193371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/>
            <a:t>SİİRT BELEDİYESİ</a:t>
          </a:r>
          <a:endParaRPr lang="en-US" sz="3100" kern="1200"/>
        </a:p>
      </dsp:txBody>
      <dsp:txXfrm>
        <a:off x="307345" y="1546"/>
        <a:ext cx="3222855" cy="1933713"/>
      </dsp:txXfrm>
    </dsp:sp>
    <dsp:sp modelId="{57212F3A-11EF-4E90-AABA-41005B742982}">
      <dsp:nvSpPr>
        <dsp:cNvPr id="0" name=""/>
        <dsp:cNvSpPr/>
      </dsp:nvSpPr>
      <dsp:spPr>
        <a:xfrm>
          <a:off x="3852486" y="1546"/>
          <a:ext cx="3222855" cy="1933713"/>
        </a:xfrm>
        <a:prstGeom prst="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/>
            <a:t>KURTALAN BELEDİYESİ</a:t>
          </a:r>
          <a:endParaRPr lang="en-US" sz="3100" kern="1200"/>
        </a:p>
      </dsp:txBody>
      <dsp:txXfrm>
        <a:off x="3852486" y="1546"/>
        <a:ext cx="3222855" cy="1933713"/>
      </dsp:txXfrm>
    </dsp:sp>
    <dsp:sp modelId="{47C80555-F58A-4383-B823-60E5226810C4}">
      <dsp:nvSpPr>
        <dsp:cNvPr id="0" name=""/>
        <dsp:cNvSpPr/>
      </dsp:nvSpPr>
      <dsp:spPr>
        <a:xfrm>
          <a:off x="7397627" y="1546"/>
          <a:ext cx="3222855" cy="1933713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/>
            <a:t>SİİRT İL JANDARMA KOMUTANLIĞI</a:t>
          </a:r>
          <a:endParaRPr lang="en-US" sz="3100" kern="1200"/>
        </a:p>
      </dsp:txBody>
      <dsp:txXfrm>
        <a:off x="7397627" y="1546"/>
        <a:ext cx="3222855" cy="1933713"/>
      </dsp:txXfrm>
    </dsp:sp>
    <dsp:sp modelId="{AADA5787-A143-4320-B2DD-2FD3DA416714}">
      <dsp:nvSpPr>
        <dsp:cNvPr id="0" name=""/>
        <dsp:cNvSpPr/>
      </dsp:nvSpPr>
      <dsp:spPr>
        <a:xfrm>
          <a:off x="2079915" y="2257545"/>
          <a:ext cx="3222855" cy="1933713"/>
        </a:xfrm>
        <a:prstGeom prst="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/>
            <a:t>SİİRT 3. KOMANDA TUGAY KOMUTANLIĞI</a:t>
          </a:r>
          <a:endParaRPr lang="en-US" sz="3100" kern="1200"/>
        </a:p>
      </dsp:txBody>
      <dsp:txXfrm>
        <a:off x="2079915" y="2257545"/>
        <a:ext cx="3222855" cy="1933713"/>
      </dsp:txXfrm>
    </dsp:sp>
    <dsp:sp modelId="{559D0FD7-DF20-4B36-B0F9-CA93017E61E5}">
      <dsp:nvSpPr>
        <dsp:cNvPr id="0" name=""/>
        <dsp:cNvSpPr/>
      </dsp:nvSpPr>
      <dsp:spPr>
        <a:xfrm>
          <a:off x="5625057" y="2257545"/>
          <a:ext cx="3222855" cy="1933713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/>
            <a:t>SİİRT SOKAK CANLARI DERNEĞİ </a:t>
          </a:r>
          <a:endParaRPr lang="en-US" sz="3100" kern="1200"/>
        </a:p>
      </dsp:txBody>
      <dsp:txXfrm>
        <a:off x="5625057" y="2257545"/>
        <a:ext cx="3222855" cy="19337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26377EAE-CB1A-427A-9833-2804995AD3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xmlns="" id="{7661A1B9-D4AB-42F4-9869-B6AD433F70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xmlns="" id="{21035E08-AA77-450C-AE75-F1CDF2395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xmlns="" id="{4BE84E26-980A-48FD-BB8D-10E1DF935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xmlns="" id="{F0331A93-4DDE-4106-8639-9A9D185A0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59710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8077E57F-175E-4384-9103-5E852E03F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5DD66034-AD86-40AC-BCC3-E8BFD8930A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xmlns="" id="{C5AD70FB-6E69-4E2A-A526-B553805A0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xmlns="" id="{D109D408-DB23-478E-85B1-9A19DA6B7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xmlns="" id="{1A6F3432-E5E5-4358-A147-CECBCBB08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28409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0FC7EFD0-A2F6-4303-831A-AB0A4F00B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xmlns="" id="{E0616CA1-2093-465B-8AF4-0A281BEECF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xmlns="" id="{D0D3398C-6F9A-4C70-A706-120BF1572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xmlns="" id="{C63D3D1B-B2F0-4E7F-AC2D-B13FA53FA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xmlns="" id="{F59FFCF0-6F9C-46B1-9918-9B9631127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63855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A9F6E0A7-D782-4947-846A-45372B65C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15DD1264-2991-4FA6-994F-F461039371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xmlns="" id="{D127C45C-07BE-4D4B-82E7-915EDC6C8E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xmlns="" id="{A1241C4D-C8F4-4234-A4CB-BEBC40C6E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xmlns="" id="{504B29C5-FE3F-4D81-8CA7-1B1B2E087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xmlns="" id="{CFBF1F65-0E3C-4A28-A066-FBDD864AA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15175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9B955342-6680-42E2-80D8-2D3559100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xmlns="" id="{4BF30236-D5FD-47F4-B662-B61A1B1390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xmlns="" id="{71FD6831-04AB-4120-9BC8-4E47B1ACA6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xmlns="" id="{34034A78-630F-470C-ACF8-C6A51E71EB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xmlns="" id="{C1822EB7-87B2-4C0F-AB57-B12EE0DF99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xmlns="" id="{EC1F87B9-AD0B-4F20-99A4-49381FC45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xmlns="" id="{6C5FE7DB-A2A1-4377-8067-3A4BA93CE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xmlns="" id="{A6F48FF1-5697-4BC9-B0F9-CB672B46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03313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D835CCEA-6C3E-4468-B32D-71122192A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xmlns="" id="{7471D58A-EADC-486F-82A2-E0A6D3E01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xmlns="" id="{51C7321E-3527-491C-BCA8-ADD91F65C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xmlns="" id="{34E847BD-51F5-4BB3-8D23-512C762A0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04599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xmlns="" id="{B96CDBD4-A4D4-4D80-9B4F-EDB7EE685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xmlns="" id="{F26EE46B-1B4D-40FC-83A2-BC9810B81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xmlns="" id="{35384FA4-1B19-4539-AFAB-030710DA1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8116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5F5B3EC5-A449-43A0-835E-341F9BC93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809751E2-C47D-4ABB-A6CE-D0CF8DB810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xmlns="" id="{F6E6082F-84C2-47B0-B731-686F45CA84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xmlns="" id="{790440F4-3A91-46FF-B441-38EF22253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xmlns="" id="{13094B7F-FCAC-4934-8BBB-548C51408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xmlns="" id="{9E74CCD4-66B8-4A28-95D7-37B978588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24706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6EEAEA36-A01D-4F4D-A4B2-73704B272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xmlns="" id="{B2DC00DC-CE79-4535-BE8E-488C3599FB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xmlns="" id="{611D688C-032F-4B99-BCE0-9DEB2CFE92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xmlns="" id="{11C9E961-88F0-43C8-8B20-E04CC1F7F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xmlns="" id="{9B11A4F6-6138-4A66-A8BC-5B9545F69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xmlns="" id="{D84EC009-1C06-4139-8757-C9025781E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2851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34858DAA-6F1B-492B-B41A-322B6A589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xmlns="" id="{A75395F2-BA5E-4246-B885-14DB82B6B1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xmlns="" id="{CCAC01F9-FC79-4262-A337-AA2E1C8E9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xmlns="" id="{E5CF4461-2619-41A7-B210-95054D0D0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xmlns="" id="{4626660F-CD3D-461F-BD27-6E3384768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87089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xmlns="" id="{8037BD3F-1D0B-4EA7-9C27-58A950DE3A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xmlns="" id="{9CFC1465-6532-4A44-B930-4CB7F0D687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xmlns="" id="{100CBB81-FE1C-43C6-927F-AD88B6AA6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xmlns="" id="{FB4F57DB-7869-4BDF-B52E-CBD6AC90B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xmlns="" id="{B2C8B7B1-2E59-4CC5-8062-C121BFE7E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18868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xmlns="" id="{FFD0D2B8-0A1C-4A98-BF11-7100BE470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xmlns="" id="{8E745C40-2E6C-4866-90A1-0DFBE494DD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xmlns="" id="{1677A930-A8FE-4D89-9DE0-787F4F18F3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45C4E-1891-4A68-BF6D-54EFD9595BDE}" type="datetimeFigureOut">
              <a:rPr lang="tr-TR" smtClean="0"/>
              <a:t>12.12.2024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xmlns="" id="{2FFCF34E-B095-4DA9-8917-75157FEA01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xmlns="" id="{3DC5FFF1-F173-4648-824F-7234D67FA4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84932-97BB-437B-BDA3-EFB2335A633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18851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irt.edu.tr/profil/dr-ogr-uyesi-ahmet-eser/569900262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hyperlink" Target="http://www.siirt.edu.tr/profil/dr-ogr-uyesi-oznur-yilmaz-koc/854299444.html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 descr="dış mekan, bitki, ağaç, çim içeren bir resim&#10;&#10;Açıklama otomatik olarak oluşturuldu">
            <a:extLst>
              <a:ext uri="{FF2B5EF4-FFF2-40B4-BE49-F238E27FC236}">
                <a16:creationId xmlns:a16="http://schemas.microsoft.com/office/drawing/2014/main" xmlns="" id="{AD7236EF-F946-3928-D1EF-3FA0A57217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47" name="Rectangle 43">
            <a:extLst>
              <a:ext uri="{FF2B5EF4-FFF2-40B4-BE49-F238E27FC236}">
                <a16:creationId xmlns:a16="http://schemas.microsoft.com/office/drawing/2014/main" xmlns="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Başlık 5">
            <a:extLst>
              <a:ext uri="{FF2B5EF4-FFF2-40B4-BE49-F238E27FC236}">
                <a16:creationId xmlns:a16="http://schemas.microsoft.com/office/drawing/2014/main" xmlns="" id="{5082AF0A-D764-3E7D-2BCC-33474D9237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300">
                <a:solidFill>
                  <a:schemeClr val="tx1">
                    <a:lumMod val="85000"/>
                    <a:lumOff val="15000"/>
                  </a:schemeClr>
                </a:solidFill>
              </a:rPr>
              <a:t>SİİRT ÜNİVERSİTESİ</a:t>
            </a:r>
            <a:br>
              <a:rPr lang="en-US" sz="230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sz="2300">
                <a:solidFill>
                  <a:schemeClr val="tx1">
                    <a:lumMod val="85000"/>
                    <a:lumOff val="15000"/>
                  </a:schemeClr>
                </a:solidFill>
              </a:rPr>
              <a:t>HAYVAN SAĞLIĞI UYGULAMA VE  ARAŞTIRMA HASTANESİ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xmlns="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xmlns="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7024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accent1"/>
                </a:solidFill>
              </a:rPr>
              <a:t>YÖNETİM</a:t>
            </a:r>
            <a:r>
              <a:rPr lang="tr-TR" dirty="0" smtClean="0"/>
              <a:t> </a:t>
            </a:r>
            <a:endParaRPr lang="tr-TR" dirty="0"/>
          </a:p>
        </p:txBody>
      </p:sp>
      <p:pic>
        <p:nvPicPr>
          <p:cNvPr id="1026" name="Picture 2" descr="https://siuhaymer.siirt.edu.tr/foto/userfoto/WhatsApp%20Image%202022-02-16%20at%2022.52.26.jpeg202221623029271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295" y="365125"/>
            <a:ext cx="2642951" cy="264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ikdörtgen 3"/>
          <p:cNvSpPr/>
          <p:nvPr/>
        </p:nvSpPr>
        <p:spPr>
          <a:xfrm>
            <a:off x="4164749" y="2695356"/>
            <a:ext cx="358850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dirty="0"/>
          </a:p>
          <a:p>
            <a:pPr algn="ctr"/>
            <a:r>
              <a:rPr lang="tr-TR" sz="1600" u="sng" dirty="0">
                <a:solidFill>
                  <a:schemeClr val="accent1"/>
                </a:solidFill>
              </a:rPr>
              <a:t>Dr. </a:t>
            </a:r>
            <a:r>
              <a:rPr lang="tr-TR" sz="1600" u="sng" dirty="0" err="1">
                <a:solidFill>
                  <a:schemeClr val="accent1"/>
                </a:solidFill>
              </a:rPr>
              <a:t>Öğr</a:t>
            </a:r>
            <a:r>
              <a:rPr lang="tr-TR" sz="1600" u="sng" dirty="0">
                <a:solidFill>
                  <a:schemeClr val="accent1"/>
                </a:solidFill>
              </a:rPr>
              <a:t>. </a:t>
            </a:r>
            <a:r>
              <a:rPr lang="tr-TR" sz="1600" u="sng" dirty="0" smtClean="0">
                <a:solidFill>
                  <a:schemeClr val="accent1"/>
                </a:solidFill>
              </a:rPr>
              <a:t>Üyesi ALİ GÜLAYDIN</a:t>
            </a:r>
            <a:endParaRPr lang="tr-TR" sz="1600" u="sng" dirty="0">
              <a:solidFill>
                <a:schemeClr val="accent1"/>
              </a:solidFill>
            </a:endParaRPr>
          </a:p>
          <a:p>
            <a:pPr algn="ctr"/>
            <a:r>
              <a:rPr lang="tr-TR" sz="1600" u="sng" dirty="0">
                <a:solidFill>
                  <a:schemeClr val="accent1"/>
                </a:solidFill>
              </a:rPr>
              <a:t>Başhekim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 rot="10800000" flipV="1">
            <a:off x="-98854" y="5879187"/>
            <a:ext cx="5852160" cy="86177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endParaRPr kumimoji="0" lang="tr-TR" altLang="tr-TR" sz="3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600" b="0" i="0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  <a:hlinkClick r:id="rId3"/>
              </a:rPr>
              <a:t>Dr. </a:t>
            </a:r>
            <a:r>
              <a:rPr kumimoji="0" lang="tr-TR" altLang="tr-TR" sz="1600" b="0" i="0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  <a:hlinkClick r:id="rId3"/>
              </a:rPr>
              <a:t>Öğr</a:t>
            </a:r>
            <a:r>
              <a:rPr kumimoji="0" lang="tr-TR" altLang="tr-TR" sz="1600" b="0" i="0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  <a:hlinkClick r:id="rId3"/>
              </a:rPr>
              <a:t>. Üyesi AHMET ESER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600" b="0" i="0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  <a:hlinkClick r:id="rId3"/>
              </a:rPr>
              <a:t> Başhekim Yardımcısı</a:t>
            </a:r>
            <a:endParaRPr kumimoji="0" lang="tr-TR" altLang="tr-TR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1028" name="Picture 4" descr="https://siuhaymer.siirt.edu.tr/foto/userfoto/unnamed.jpg2022218143416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952" y="3739275"/>
            <a:ext cx="1828800" cy="243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 rot="10800000" flipV="1">
            <a:off x="6342270" y="5909158"/>
            <a:ext cx="4354201" cy="86177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endParaRPr kumimoji="0" lang="tr-TR" altLang="tr-TR" sz="4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  <a:hlinkClick r:id="rId5"/>
              </a:rPr>
              <a:t>Dr. </a:t>
            </a:r>
            <a:r>
              <a:rPr kumimoji="0" lang="tr-TR" altLang="tr-TR" sz="16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  <a:hlinkClick r:id="rId5"/>
              </a:rPr>
              <a:t>Öğr</a:t>
            </a:r>
            <a:r>
              <a:rPr kumimoji="0" lang="tr-TR" altLang="tr-TR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  <a:hlinkClick r:id="rId5"/>
              </a:rPr>
              <a:t>. Üyesi ÖZNUR YILMAZ KOÇ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lt"/>
                <a:hlinkClick r:id="rId5"/>
              </a:rPr>
              <a:t> Başhekim Yardımcısı</a:t>
            </a:r>
            <a:endParaRPr kumimoji="0" lang="tr-TR" altLang="tr-T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1030" name="Picture 6" descr="https://siuhaymer.siirt.edu.tr/foto/userfoto/IMG_9098.jpg202421510265529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143" y="3739275"/>
            <a:ext cx="1934992" cy="241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604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Unvan 5"/>
          <p:cNvSpPr>
            <a:spLocks noGrp="1"/>
          </p:cNvSpPr>
          <p:nvPr>
            <p:ph type="title"/>
          </p:nvPr>
        </p:nvSpPr>
        <p:spPr>
          <a:xfrm>
            <a:off x="3573162" y="496930"/>
            <a:ext cx="10515600" cy="672843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tr-TR" sz="3600" b="1" kern="0" dirty="0">
                <a:solidFill>
                  <a:srgbClr val="365F91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BİRİM PERSONELLERİ </a:t>
            </a:r>
            <a:r>
              <a:rPr lang="tr-TR" b="1" kern="0" dirty="0">
                <a:solidFill>
                  <a:srgbClr val="365F91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tr-TR" b="1" kern="0" dirty="0">
                <a:solidFill>
                  <a:srgbClr val="365F91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tr-TR" dirty="0"/>
          </a:p>
        </p:txBody>
      </p:sp>
      <p:graphicFrame>
        <p:nvGraphicFramePr>
          <p:cNvPr id="8" name="İçerik Yer Tutucusu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4571389"/>
              </p:ext>
            </p:extLst>
          </p:nvPr>
        </p:nvGraphicFramePr>
        <p:xfrm>
          <a:off x="2380736" y="1293340"/>
          <a:ext cx="7018638" cy="50598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8866"/>
                <a:gridCol w="1408564"/>
                <a:gridCol w="1475062"/>
                <a:gridCol w="2786146"/>
              </a:tblGrid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SIRA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ADI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SOYADI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GÖREVİ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167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Ali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GÜLAYDIN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Müdür/Başhekim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Öznur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YILMAZ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Müdür Yardımcısı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Ahmet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ESER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Müdür Yardımcısı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4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Ayşe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ÖZCAN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Laborant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Ümmügülsün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KÖSE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Büro Memuru(Görevlendirme)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6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İhsan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ÜLDES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Memur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7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Fikret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ÖZDEMİR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Memur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322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8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Ercan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HÜDÜR</a:t>
                      </a:r>
                      <a:endParaRPr lang="tr-TR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Eczane Sorumlusu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9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Emrah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FİŞNE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Bilgisayar Teknisyeni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10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Hakan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DAYAN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Sıhhi Tesisat Teknikeri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İbrahim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GEDİK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Elektrik Teknikeri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Hasan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YILMAZ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Radyoloji Teknikeri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Ümmügülsün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KÖSE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Destek Personeli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14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Recep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AŞKARA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Destek Personeli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15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Doğan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AKBUR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Destek Personeli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16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Sinan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YERLİ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Destek Personeli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17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Serhat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DURDU                           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Destek Personeli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18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Ali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KURT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Destek Personeli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19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Asım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TİRYAKİ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Destek Personeli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20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Emirhan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ULUBEY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Destek Personeli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05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21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Cemal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BATAN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Destek Personeli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919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908" y="344961"/>
            <a:ext cx="9951308" cy="655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08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A61E7EDE-CB4A-402F-B0FB-8640C358910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6C2BBEB8-4077-499F-80FD-AA9827A8D8B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58395" y="608243"/>
            <a:ext cx="3380205" cy="544507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DF69AF47-8268-4F13-A82A-AFD78CB99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791" y="1005303"/>
            <a:ext cx="2032490" cy="4427309"/>
          </a:xfrm>
        </p:spPr>
        <p:txBody>
          <a:bodyPr>
            <a:normAutofit/>
          </a:bodyPr>
          <a:lstStyle/>
          <a:p>
            <a:r>
              <a:rPr lang="tr-TR" sz="2800" b="1">
                <a:solidFill>
                  <a:schemeClr val="bg1"/>
                </a:solidFill>
              </a:rPr>
              <a:t>TARİHSEL GELİŞİMİ</a:t>
            </a:r>
            <a:r>
              <a:rPr lang="tr-TR" sz="2800">
                <a:solidFill>
                  <a:schemeClr val="bg1"/>
                </a:solidFill>
              </a:rPr>
              <a:t/>
            </a:r>
            <a:br>
              <a:rPr lang="tr-TR" sz="2800">
                <a:solidFill>
                  <a:schemeClr val="bg1"/>
                </a:solidFill>
              </a:rPr>
            </a:br>
            <a:endParaRPr lang="tr-TR" sz="2800" b="1">
              <a:solidFill>
                <a:schemeClr val="bg1"/>
              </a:solidFill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9CF8888D-AEFC-4CF5-898B-DD6E6B4AAF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6498" y="1288934"/>
            <a:ext cx="5801194" cy="4280132"/>
          </a:xfrm>
        </p:spPr>
        <p:txBody>
          <a:bodyPr anchor="ctr">
            <a:normAutofit/>
          </a:bodyPr>
          <a:lstStyle/>
          <a:p>
            <a:pPr algn="just">
              <a:spcAft>
                <a:spcPts val="800"/>
              </a:spcAft>
            </a:pPr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Siirt Üniversitesi Hayvan Sağlığı Uygulama ve Araştırma Hastanesinin temeli 2020 Temmuz ayında atılmış, 2022 Aralık ayında yapımı tamamlanmıştır. Proje maliyeti 61 Milyon TL </a:t>
            </a:r>
            <a:r>
              <a:rPr lang="tr-TR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</a:t>
            </a:r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tr-T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tr-T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Hastanemiz, Avrupa Veteriner Eğitim Kurumları Birliği (EAEVE) standartlarına uygun bölgedeki en büyük, Ülkemizdeki ise sayılı hayvan hastaneleri arasında yer almaktadır.</a:t>
            </a:r>
            <a:endParaRPr lang="tr-T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sz="20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F3B7728-0C26-4662-B285-85C645523C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6053319"/>
            <a:ext cx="12192000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28C367AD-9838-470A-87EF-678609CC869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-2770606" y="3396997"/>
            <a:ext cx="6858002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xmlns="" id="{B0CF1642-4E76-4223-A010-6334380A22E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44236"/>
            <a:ext cx="12192000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064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2" name="Rectangle 61">
            <a:extLst>
              <a:ext uri="{FF2B5EF4-FFF2-40B4-BE49-F238E27FC236}">
                <a16:creationId xmlns:a16="http://schemas.microsoft.com/office/drawing/2014/main" xmlns="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06D015C1-0351-44AD-B8F0-701744B3B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387" y="681037"/>
            <a:ext cx="4080879" cy="1788811"/>
          </a:xfrm>
        </p:spPr>
        <p:txBody>
          <a:bodyPr>
            <a:normAutofit/>
          </a:bodyPr>
          <a:lstStyle/>
          <a:p>
            <a:r>
              <a:rPr lang="tr-TR" sz="3100"/>
              <a:t>HAYVAN SAĞLIĞI UYGULAMA VE ARAŞTIRMA HASTANESİ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012A13A9-36FE-491B-9728-C09B1C2509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389" y="2630161"/>
            <a:ext cx="4080880" cy="3546801"/>
          </a:xfrm>
        </p:spPr>
        <p:txBody>
          <a:bodyPr>
            <a:normAutofit/>
          </a:bodyPr>
          <a:lstStyle/>
          <a:p>
            <a:r>
              <a:rPr lang="tr-TR" sz="20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8300 m</a:t>
            </a:r>
            <a:r>
              <a:rPr lang="tr-TR" sz="2000" baseline="300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tr-TR" sz="2000"/>
              <a:t> kapalı alana sahip olan  Hastanemiz; Acil, Pet, Egzotik Hayvan, At, Ruminant, Pet Enfeksiyon, Büyük Hayvan Enfeksiyon olmak üzere 7 adet poliklinik den oluşmaktadır. Ayrıca Radyoloji Ünitesi, Merkezi Laboratuvar, Nekropsi Ünitesi ve Eğitim Öğretim Amfilerini de bünyesinde barındırmaktadır.</a:t>
            </a:r>
            <a:endParaRPr lang="tr-TR" sz="2000" dirty="0"/>
          </a:p>
        </p:txBody>
      </p:sp>
      <p:sp>
        <p:nvSpPr>
          <p:cNvPr id="64" name="Rounded Rectangle 28">
            <a:extLst>
              <a:ext uri="{FF2B5EF4-FFF2-40B4-BE49-F238E27FC236}">
                <a16:creationId xmlns:a16="http://schemas.microsoft.com/office/drawing/2014/main" xmlns="" id="{A783CD55-1776-4C75-9A8F-D1179C0C7B4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275903" y="640091"/>
            <a:ext cx="6266120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Resim 6" descr="dış mekan, çim, gökyüzü, bulut içeren bir resim&#10;&#10;Açıklama otomatik olarak oluşturuldu">
            <a:extLst>
              <a:ext uri="{FF2B5EF4-FFF2-40B4-BE49-F238E27FC236}">
                <a16:creationId xmlns:a16="http://schemas.microsoft.com/office/drawing/2014/main" xmlns="" id="{595C71C4-2A27-E4EB-B122-98AE204650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0" r="4279" b="1"/>
          <a:stretch/>
        </p:blipFill>
        <p:spPr>
          <a:xfrm>
            <a:off x="5441735" y="804672"/>
            <a:ext cx="5934456" cy="524865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934833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4">
            <a:extLst>
              <a:ext uri="{FF2B5EF4-FFF2-40B4-BE49-F238E27FC236}">
                <a16:creationId xmlns:a16="http://schemas.microsoft.com/office/drawing/2014/main" xmlns="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DD19666C-9AD6-AC45-820E-6C90F1D7F1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389" y="2630161"/>
            <a:ext cx="4080880" cy="35468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000" b="1"/>
              <a:t>Polikliniklerimiz</a:t>
            </a:r>
          </a:p>
          <a:p>
            <a:r>
              <a:rPr lang="tr-TR" sz="2000"/>
              <a:t> Cerrahi</a:t>
            </a:r>
          </a:p>
          <a:p>
            <a:r>
              <a:rPr lang="tr-TR" sz="2000"/>
              <a:t> İç Hastalıkları</a:t>
            </a:r>
          </a:p>
          <a:p>
            <a:r>
              <a:rPr lang="tr-TR" sz="2000"/>
              <a:t> Doğum  ve Jinekolojİ</a:t>
            </a:r>
          </a:p>
          <a:p>
            <a:r>
              <a:rPr lang="tr-TR" sz="2000"/>
              <a:t> Dölerme ve Suni Tohumlama kliniklerinden oluşmaktadır. </a:t>
            </a:r>
            <a:endParaRPr lang="tr-TR" sz="2000" dirty="0"/>
          </a:p>
        </p:txBody>
      </p:sp>
      <p:sp>
        <p:nvSpPr>
          <p:cNvPr id="47" name="Rounded Rectangle 28">
            <a:extLst>
              <a:ext uri="{FF2B5EF4-FFF2-40B4-BE49-F238E27FC236}">
                <a16:creationId xmlns:a16="http://schemas.microsoft.com/office/drawing/2014/main" xmlns="" id="{A783CD55-1776-4C75-9A8F-D1179C0C7B4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275903" y="640091"/>
            <a:ext cx="6266120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Resim 6" descr="gökyüzü, bina, dış mekan, ticari bina içeren bir resim&#10;&#10;Açıklama otomatik olarak oluşturuldu">
            <a:extLst>
              <a:ext uri="{FF2B5EF4-FFF2-40B4-BE49-F238E27FC236}">
                <a16:creationId xmlns:a16="http://schemas.microsoft.com/office/drawing/2014/main" xmlns="" id="{635AF354-DC39-7078-3A95-B6A21826AE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1" r="12858" b="1"/>
          <a:stretch/>
        </p:blipFill>
        <p:spPr>
          <a:xfrm>
            <a:off x="5441735" y="804672"/>
            <a:ext cx="5934456" cy="524865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72319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F68B3F68-107C-434F-AA38-110D5EA91B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AAD0DBB9-1A4B-4391-81D4-CB19F9AB91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063BBA22-50EA-4C4D-BE05-F1CE4E63A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2A8B9490-B727-853D-AC1D-A622D66AD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tr-TR" sz="4000" dirty="0">
                <a:solidFill>
                  <a:srgbClr val="FFFFFF"/>
                </a:solidFill>
              </a:rPr>
              <a:t>POLİKLİNİK KAPASİTESİ</a:t>
            </a:r>
          </a:p>
        </p:txBody>
      </p:sp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xmlns="" id="{3BAFECCB-85F0-2D06-3A74-E3A520E40C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134394"/>
              </p:ext>
            </p:extLst>
          </p:nvPr>
        </p:nvGraphicFramePr>
        <p:xfrm>
          <a:off x="917956" y="2112579"/>
          <a:ext cx="10380032" cy="4192810"/>
        </p:xfrm>
        <a:graphic>
          <a:graphicData uri="http://schemas.openxmlformats.org/drawingml/2006/table">
            <a:tbl>
              <a:tblPr firstRow="1" firstCol="1" bandRow="1"/>
              <a:tblGrid>
                <a:gridCol w="946562">
                  <a:extLst>
                    <a:ext uri="{9D8B030D-6E8A-4147-A177-3AD203B41FA5}">
                      <a16:colId xmlns:a16="http://schemas.microsoft.com/office/drawing/2014/main" xmlns="" val="3346405274"/>
                    </a:ext>
                  </a:extLst>
                </a:gridCol>
                <a:gridCol w="3329590">
                  <a:extLst>
                    <a:ext uri="{9D8B030D-6E8A-4147-A177-3AD203B41FA5}">
                      <a16:colId xmlns:a16="http://schemas.microsoft.com/office/drawing/2014/main" xmlns="" val="3064543905"/>
                    </a:ext>
                  </a:extLst>
                </a:gridCol>
                <a:gridCol w="2110366">
                  <a:extLst>
                    <a:ext uri="{9D8B030D-6E8A-4147-A177-3AD203B41FA5}">
                      <a16:colId xmlns:a16="http://schemas.microsoft.com/office/drawing/2014/main" xmlns="" val="1274625770"/>
                    </a:ext>
                  </a:extLst>
                </a:gridCol>
                <a:gridCol w="2005070">
                  <a:extLst>
                    <a:ext uri="{9D8B030D-6E8A-4147-A177-3AD203B41FA5}">
                      <a16:colId xmlns:a16="http://schemas.microsoft.com/office/drawing/2014/main" xmlns="" val="1600362796"/>
                    </a:ext>
                  </a:extLst>
                </a:gridCol>
                <a:gridCol w="1988444">
                  <a:extLst>
                    <a:ext uri="{9D8B030D-6E8A-4147-A177-3AD203B41FA5}">
                      <a16:colId xmlns:a16="http://schemas.microsoft.com/office/drawing/2014/main" xmlns="" val="1710289441"/>
                    </a:ext>
                  </a:extLst>
                </a:gridCol>
              </a:tblGrid>
              <a:tr h="665588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Poliklinikler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Muayene Salonu Sayısı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Hospitalizasyon Kapasitesi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Ameliyathane Sayısı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>
                      <a:noFill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4933842"/>
                  </a:ext>
                </a:extLst>
              </a:tr>
              <a:tr h="360140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Acil Poliklinik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2303779"/>
                  </a:ext>
                </a:extLst>
              </a:tr>
              <a:tr h="360140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Pet Poliklinik (Kedi, Köpek)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88622331"/>
                  </a:ext>
                </a:extLst>
              </a:tr>
              <a:tr h="360140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Egzotik Hayvan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77230864"/>
                  </a:ext>
                </a:extLst>
              </a:tr>
              <a:tr h="360140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 Poliklinik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74470527"/>
                  </a:ext>
                </a:extLst>
              </a:tr>
              <a:tr h="360140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Sığır Poliklinik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31866295"/>
                  </a:ext>
                </a:extLst>
              </a:tr>
              <a:tr h="360140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Enfeksiyon Pet Poliklinik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6307587"/>
                  </a:ext>
                </a:extLst>
              </a:tr>
              <a:tr h="360140"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Enfeksiyon Büyük hayvan Pol. 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64442293"/>
                  </a:ext>
                </a:extLst>
              </a:tr>
              <a:tr h="503121">
                <a:tc gridSpan="2"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59607" marR="159607" marT="79804" marB="79804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4687189"/>
                  </a:ext>
                </a:extLst>
              </a:tr>
              <a:tr h="503121">
                <a:tc gridSpan="2"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59607" marR="159607" marT="79804" marB="79804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tabLst>
                          <a:tab pos="184150" algn="l"/>
                        </a:tabLst>
                      </a:pPr>
                      <a:r>
                        <a:rPr lang="tr-TR" sz="1900" b="1" i="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31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706" marR="119706" marT="16626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61624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530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000" dirty="0" smtClean="0">
                <a:solidFill>
                  <a:schemeClr val="accent1"/>
                </a:solidFill>
              </a:rPr>
              <a:t>HASTA SAYISI</a:t>
            </a:r>
            <a:endParaRPr lang="tr-TR" sz="4000" dirty="0">
              <a:solidFill>
                <a:schemeClr val="accent1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01578"/>
            <a:ext cx="10515600" cy="4875385"/>
          </a:xfrm>
        </p:spPr>
        <p:txBody>
          <a:bodyPr/>
          <a:lstStyle/>
          <a:p>
            <a:r>
              <a:rPr lang="tr-TR" dirty="0"/>
              <a:t>Toplam 1276 hastanın gerekli muayene, teşhis, tedavi ve ameliyatları gerçekleştirildi.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711" y="2157177"/>
            <a:ext cx="5724525" cy="22383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4028958"/>
            <a:ext cx="5791200" cy="2514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12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xmlns="" id="{6C9ECD1F-1B32-4E48-9736-A1BC9A3237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564227B0-AB54-32E4-6E22-588D77355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467" y="2023110"/>
            <a:ext cx="2469624" cy="2846070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Ana </a:t>
            </a:r>
            <a:r>
              <a:rPr lang="tr-TR" sz="37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</a:t>
            </a:r>
            <a:r>
              <a:rPr lang="en-US" sz="3700" kern="1200" dirty="0" err="1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iriş</a:t>
            </a:r>
            <a:r>
              <a:rPr lang="en-US" sz="3700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endParaRPr lang="en-US" sz="37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xmlns="" id="{90F533E9-6690-41A8-A372-4C6C622D02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xmlns="" id="{99413ED5-9ED4-4772-BCE4-2BCAE6B12E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xmlns="" id="{04357C93-F0CB-4A1C-8F77-4E90637898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Resim 31" descr="iç mekan, zemin, tavan, duvar içeren bir resim&#10;&#10;Açıklama otomatik olarak oluşturuldu">
            <a:extLst>
              <a:ext uri="{FF2B5EF4-FFF2-40B4-BE49-F238E27FC236}">
                <a16:creationId xmlns:a16="http://schemas.microsoft.com/office/drawing/2014/main" xmlns="" id="{A4AB1C99-DDFA-2219-DC6B-5354812892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" r="902" b="3"/>
          <a:stretch/>
        </p:blipFill>
        <p:spPr>
          <a:xfrm>
            <a:off x="4054251" y="883463"/>
            <a:ext cx="3721608" cy="2542032"/>
          </a:xfrm>
          <a:prstGeom prst="rect">
            <a:avLst/>
          </a:prstGeom>
        </p:spPr>
      </p:pic>
      <p:pic>
        <p:nvPicPr>
          <p:cNvPr id="22" name="İçerik Yer Tutucusu 21" descr="zemin, iç mekan, duvar, iç mekan tasarımı içeren bir resim&#10;&#10;Açıklama otomatik olarak oluşturuldu">
            <a:extLst>
              <a:ext uri="{FF2B5EF4-FFF2-40B4-BE49-F238E27FC236}">
                <a16:creationId xmlns:a16="http://schemas.microsoft.com/office/drawing/2014/main" xmlns="" id="{78A3D830-9431-BF68-B6C6-83C99818B1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" r="3" b="3"/>
          <a:stretch/>
        </p:blipFill>
        <p:spPr>
          <a:xfrm>
            <a:off x="7910946" y="883463"/>
            <a:ext cx="3719192" cy="2542032"/>
          </a:xfrm>
          <a:prstGeom prst="rect">
            <a:avLst/>
          </a:prstGeom>
        </p:spPr>
      </p:pic>
      <p:pic>
        <p:nvPicPr>
          <p:cNvPr id="36" name="Resim 35" descr="iç mekan, duvar, mobilya, ofis binası içeren bir resim&#10;&#10;Açıklama otomatik olarak oluşturuldu">
            <a:extLst>
              <a:ext uri="{FF2B5EF4-FFF2-40B4-BE49-F238E27FC236}">
                <a16:creationId xmlns:a16="http://schemas.microsoft.com/office/drawing/2014/main" xmlns="" id="{BFE13A96-1BB6-8379-99D6-A81FC0D949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" r="1304" b="3"/>
          <a:stretch/>
        </p:blipFill>
        <p:spPr>
          <a:xfrm>
            <a:off x="4054251" y="3548348"/>
            <a:ext cx="3721608" cy="2542032"/>
          </a:xfrm>
          <a:prstGeom prst="rect">
            <a:avLst/>
          </a:prstGeom>
        </p:spPr>
      </p:pic>
      <p:pic>
        <p:nvPicPr>
          <p:cNvPr id="34" name="Resim 33" descr="metin, duvar, iç mekan, tavan içeren bir resim&#10;&#10;Açıklama otomatik olarak oluşturuldu">
            <a:extLst>
              <a:ext uri="{FF2B5EF4-FFF2-40B4-BE49-F238E27FC236}">
                <a16:creationId xmlns:a16="http://schemas.microsoft.com/office/drawing/2014/main" xmlns="" id="{F475E014-3595-A94F-6BD7-EE9EDA94BCE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" r="3" b="3"/>
          <a:stretch/>
        </p:blipFill>
        <p:spPr>
          <a:xfrm>
            <a:off x="7916372" y="3548347"/>
            <a:ext cx="3719192" cy="254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73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6C9ECD1F-1B32-4E48-9736-A1BC9A3237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0EAD80B4-4DE9-F095-74C6-522772562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467" y="2023110"/>
            <a:ext cx="2469624" cy="2846070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Pet Poliklinik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0F533E9-6690-41A8-A372-4C6C622D02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9413ED5-9ED4-4772-BCE4-2BCAE6B12E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4357C93-F0CB-4A1C-8F77-4E90637898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İçerik Yer Tutucusu 4" descr="iç mekan, mobilya, ofis binası, duvar içeren bir resim&#10;&#10;Açıklama otomatik olarak oluşturuldu">
            <a:extLst>
              <a:ext uri="{FF2B5EF4-FFF2-40B4-BE49-F238E27FC236}">
                <a16:creationId xmlns:a16="http://schemas.microsoft.com/office/drawing/2014/main" xmlns="" id="{F20FE1E0-67FC-DDA9-4B5D-490D6A9EC5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6" r="3" b="3"/>
          <a:stretch/>
        </p:blipFill>
        <p:spPr>
          <a:xfrm>
            <a:off x="4054251" y="883463"/>
            <a:ext cx="3721608" cy="2542032"/>
          </a:xfrm>
          <a:prstGeom prst="rect">
            <a:avLst/>
          </a:prstGeom>
        </p:spPr>
      </p:pic>
      <p:pic>
        <p:nvPicPr>
          <p:cNvPr id="9" name="Resim 8" descr="iç mekan, zemin, iç mekan tasarımı, lobi içeren bir resim&#10;&#10;Açıklama otomatik olarak oluşturuldu">
            <a:extLst>
              <a:ext uri="{FF2B5EF4-FFF2-40B4-BE49-F238E27FC236}">
                <a16:creationId xmlns:a16="http://schemas.microsoft.com/office/drawing/2014/main" xmlns="" id="{04C63584-A994-B7E0-0B50-617D0F33C3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2" b="3"/>
          <a:stretch/>
        </p:blipFill>
        <p:spPr>
          <a:xfrm>
            <a:off x="7910946" y="883463"/>
            <a:ext cx="3719192" cy="2542032"/>
          </a:xfrm>
          <a:prstGeom prst="rect">
            <a:avLst/>
          </a:prstGeom>
        </p:spPr>
      </p:pic>
      <p:pic>
        <p:nvPicPr>
          <p:cNvPr id="7" name="Resim 6" descr="duvar, iç mekan, mobilya, zemin içeren bir resim&#10;&#10;Açıklama otomatik olarak oluşturuldu">
            <a:extLst>
              <a:ext uri="{FF2B5EF4-FFF2-40B4-BE49-F238E27FC236}">
                <a16:creationId xmlns:a16="http://schemas.microsoft.com/office/drawing/2014/main" xmlns="" id="{100B6E21-3A8D-816F-AD54-E86E9D3CF51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6" r="3" b="3"/>
          <a:stretch/>
        </p:blipFill>
        <p:spPr>
          <a:xfrm>
            <a:off x="4054251" y="3548348"/>
            <a:ext cx="3721608" cy="2542032"/>
          </a:xfrm>
          <a:prstGeom prst="rect">
            <a:avLst/>
          </a:prstGeom>
        </p:spPr>
      </p:pic>
      <p:pic>
        <p:nvPicPr>
          <p:cNvPr id="11" name="Resim 10" descr="duvar, iç mekan, zemin, iç mekan tasarımı içeren bir resim&#10;&#10;Açıklama otomatik olarak oluşturuldu">
            <a:extLst>
              <a:ext uri="{FF2B5EF4-FFF2-40B4-BE49-F238E27FC236}">
                <a16:creationId xmlns:a16="http://schemas.microsoft.com/office/drawing/2014/main" xmlns="" id="{9F25C683-1FD1-D3EB-E2AD-4A777783B61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2" b="3"/>
          <a:stretch/>
        </p:blipFill>
        <p:spPr>
          <a:xfrm>
            <a:off x="7916372" y="3548347"/>
            <a:ext cx="3719192" cy="254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704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6C9ECD1F-1B32-4E48-9736-A1BC9A3237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94A02364-5E1E-1DCE-42F2-ECD3145A3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085" y="2023110"/>
            <a:ext cx="3203114" cy="2846070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Pet Ameliyathane</a:t>
            </a: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0F533E9-6690-41A8-A372-4C6C622D02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9413ED5-9ED4-4772-BCE4-2BCAE6B12E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4357C93-F0CB-4A1C-8F77-4E90637898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Resim 8" descr="iç mekan, duvar, suya batmak, lavabo, zemin içeren bir resim&#10;&#10;Açıklama otomatik olarak oluşturuldu">
            <a:extLst>
              <a:ext uri="{FF2B5EF4-FFF2-40B4-BE49-F238E27FC236}">
                <a16:creationId xmlns:a16="http://schemas.microsoft.com/office/drawing/2014/main" xmlns="" id="{928EF932-DB89-B74D-E71C-61A9BFF1E3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6" r="3" b="3"/>
          <a:stretch/>
        </p:blipFill>
        <p:spPr>
          <a:xfrm>
            <a:off x="4054251" y="883463"/>
            <a:ext cx="3721608" cy="2542032"/>
          </a:xfrm>
          <a:prstGeom prst="rect">
            <a:avLst/>
          </a:prstGeom>
        </p:spPr>
      </p:pic>
      <p:pic>
        <p:nvPicPr>
          <p:cNvPr id="5" name="İçerik Yer Tutucusu 4" descr="metin, kapı, iç mekan, duvar içeren bir resim&#10;&#10;Açıklama otomatik olarak oluşturuldu">
            <a:extLst>
              <a:ext uri="{FF2B5EF4-FFF2-40B4-BE49-F238E27FC236}">
                <a16:creationId xmlns:a16="http://schemas.microsoft.com/office/drawing/2014/main" xmlns="" id="{41808AB6-6776-0BDA-F53F-3358E369FE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" r="3" b="3"/>
          <a:stretch/>
        </p:blipFill>
        <p:spPr>
          <a:xfrm>
            <a:off x="7910946" y="883463"/>
            <a:ext cx="3719192" cy="2542032"/>
          </a:xfrm>
          <a:prstGeom prst="rect">
            <a:avLst/>
          </a:prstGeom>
        </p:spPr>
      </p:pic>
      <p:pic>
        <p:nvPicPr>
          <p:cNvPr id="11" name="Resim 10" descr="iç mekan, duvar, zemin, tavan içeren bir resim&#10;&#10;Açıklama otomatik olarak oluşturuldu">
            <a:extLst>
              <a:ext uri="{FF2B5EF4-FFF2-40B4-BE49-F238E27FC236}">
                <a16:creationId xmlns:a16="http://schemas.microsoft.com/office/drawing/2014/main" xmlns="" id="{9A280F8E-ADCE-9703-CE3B-772A5E604F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79" b="3"/>
          <a:stretch/>
        </p:blipFill>
        <p:spPr>
          <a:xfrm>
            <a:off x="4054251" y="3548348"/>
            <a:ext cx="3721608" cy="2542032"/>
          </a:xfrm>
          <a:prstGeom prst="rect">
            <a:avLst/>
          </a:prstGeom>
        </p:spPr>
      </p:pic>
      <p:pic>
        <p:nvPicPr>
          <p:cNvPr id="7" name="Resim 6" descr="iç mekan, duvar, tıbbi cihazlar, oda içeren bir resim&#10;&#10;Açıklama otomatik olarak oluşturuldu">
            <a:extLst>
              <a:ext uri="{FF2B5EF4-FFF2-40B4-BE49-F238E27FC236}">
                <a16:creationId xmlns:a16="http://schemas.microsoft.com/office/drawing/2014/main" xmlns="" id="{2F93275F-702B-FB28-3004-1D1B6B0DCC1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2" b="3"/>
          <a:stretch/>
        </p:blipFill>
        <p:spPr>
          <a:xfrm>
            <a:off x="7916372" y="3548347"/>
            <a:ext cx="3719192" cy="254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757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15">
            <a:extLst>
              <a:ext uri="{FF2B5EF4-FFF2-40B4-BE49-F238E27FC236}">
                <a16:creationId xmlns:a16="http://schemas.microsoft.com/office/drawing/2014/main" xmlns="" id="{0855A890-B60B-4670-9DC2-69DC05015A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DA722801-F368-D4F5-BE98-EFEDA7B3F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467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At-Sığır Poliklinik</a:t>
            </a:r>
          </a:p>
        </p:txBody>
      </p:sp>
      <p:sp>
        <p:nvSpPr>
          <p:cNvPr id="24" name="Rectangle 17">
            <a:extLst>
              <a:ext uri="{FF2B5EF4-FFF2-40B4-BE49-F238E27FC236}">
                <a16:creationId xmlns:a16="http://schemas.microsoft.com/office/drawing/2014/main" xmlns="" id="{90F533E9-6690-41A8-A372-4C6C622D02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19">
            <a:extLst>
              <a:ext uri="{FF2B5EF4-FFF2-40B4-BE49-F238E27FC236}">
                <a16:creationId xmlns:a16="http://schemas.microsoft.com/office/drawing/2014/main" xmlns="" id="{99413ED5-9ED4-4772-BCE4-2BCAE6B12E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4357C93-F0CB-4A1C-8F77-4E90637898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İçerik Yer Tutucusu 4" descr="iç mekan, duvar, sanat, galeri içeren bir resim&#10;&#10;Açıklama otomatik olarak oluşturuldu">
            <a:extLst>
              <a:ext uri="{FF2B5EF4-FFF2-40B4-BE49-F238E27FC236}">
                <a16:creationId xmlns:a16="http://schemas.microsoft.com/office/drawing/2014/main" xmlns="" id="{6C3A1CBB-AE36-6FF0-AB36-81B1436E22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251" y="909352"/>
            <a:ext cx="3703320" cy="2471966"/>
          </a:xfrm>
          <a:prstGeom prst="rect">
            <a:avLst/>
          </a:prstGeom>
        </p:spPr>
      </p:pic>
      <p:pic>
        <p:nvPicPr>
          <p:cNvPr id="9" name="Resim 8" descr="iç mekan, sahne, duvar, oda içeren bir resim&#10;&#10;Açıklama otomatik olarak oluşturuldu">
            <a:extLst>
              <a:ext uri="{FF2B5EF4-FFF2-40B4-BE49-F238E27FC236}">
                <a16:creationId xmlns:a16="http://schemas.microsoft.com/office/drawing/2014/main" xmlns="" id="{0361E8C3-1D77-ADB8-07DF-52378EE005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572" y="909352"/>
            <a:ext cx="3703320" cy="2471966"/>
          </a:xfrm>
          <a:prstGeom prst="rect">
            <a:avLst/>
          </a:prstGeom>
        </p:spPr>
      </p:pic>
      <p:pic>
        <p:nvPicPr>
          <p:cNvPr id="7" name="Resim 6" descr="iç mekan, duvar, zemin, iç mekan tasarımı içeren bir resim&#10;&#10;Açıklama otomatik olarak oluşturuldu">
            <a:extLst>
              <a:ext uri="{FF2B5EF4-FFF2-40B4-BE49-F238E27FC236}">
                <a16:creationId xmlns:a16="http://schemas.microsoft.com/office/drawing/2014/main" xmlns="" id="{42303969-3B3A-63CF-DE33-7674716374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251" y="3590863"/>
            <a:ext cx="3703320" cy="2471966"/>
          </a:xfrm>
          <a:prstGeom prst="rect">
            <a:avLst/>
          </a:prstGeom>
        </p:spPr>
      </p:pic>
      <p:pic>
        <p:nvPicPr>
          <p:cNvPr id="11" name="Resim 10" descr="iç mekan, sanat, duvar, sergi içeren bir resim&#10;&#10;Açıklama otomatik olarak oluşturuldu">
            <a:extLst>
              <a:ext uri="{FF2B5EF4-FFF2-40B4-BE49-F238E27FC236}">
                <a16:creationId xmlns:a16="http://schemas.microsoft.com/office/drawing/2014/main" xmlns="" id="{160BA23C-F92A-4113-7D83-D10B6C14B6E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998" y="3590862"/>
            <a:ext cx="3703320" cy="2471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9331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xmlns="" id="{6C9ECD1F-1B32-4E48-9736-A1BC9A3237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C04F7F20-8665-684F-DF3D-B86FD0E47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467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Tanısal</a:t>
            </a:r>
            <a:r>
              <a:rPr lang="en-US" sz="3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1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Görüntüleme</a:t>
            </a:r>
            <a:r>
              <a:rPr lang="en-US" sz="3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90F533E9-6690-41A8-A372-4C6C622D02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99413ED5-9ED4-4772-BCE4-2BCAE6B12E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04357C93-F0CB-4A1C-8F77-4E90637898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İçerik Yer Tutucusu 4" descr="duvar, iç mekan, tıbbi cihazlar, sağlık bakım hizmeti içeren bir resim&#10;&#10;Açıklama otomatik olarak oluşturuldu">
            <a:extLst>
              <a:ext uri="{FF2B5EF4-FFF2-40B4-BE49-F238E27FC236}">
                <a16:creationId xmlns:a16="http://schemas.microsoft.com/office/drawing/2014/main" xmlns="" id="{B5075916-8B19-0ABD-CF22-49C37C3345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79" b="3"/>
          <a:stretch/>
        </p:blipFill>
        <p:spPr>
          <a:xfrm>
            <a:off x="4054251" y="883463"/>
            <a:ext cx="3721608" cy="2542032"/>
          </a:xfrm>
          <a:prstGeom prst="rect">
            <a:avLst/>
          </a:prstGeom>
        </p:spPr>
      </p:pic>
      <p:pic>
        <p:nvPicPr>
          <p:cNvPr id="9" name="Resim 8" descr="iç mekan, duvar, zemin, mobilya içeren bir resim&#10;&#10;Açıklama otomatik olarak oluşturuldu">
            <a:extLst>
              <a:ext uri="{FF2B5EF4-FFF2-40B4-BE49-F238E27FC236}">
                <a16:creationId xmlns:a16="http://schemas.microsoft.com/office/drawing/2014/main" xmlns="" id="{D5FD76DE-0C60-DBCC-BCB6-C3496DC71E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2" b="3"/>
          <a:stretch/>
        </p:blipFill>
        <p:spPr>
          <a:xfrm>
            <a:off x="7910946" y="883463"/>
            <a:ext cx="3719192" cy="2542032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xmlns="" id="{D4A03ED5-1A86-B07B-5AAE-34F47B2405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697" r="8852" b="-2"/>
          <a:stretch/>
        </p:blipFill>
        <p:spPr>
          <a:xfrm>
            <a:off x="4054251" y="3548348"/>
            <a:ext cx="3721608" cy="2542032"/>
          </a:xfrm>
          <a:prstGeom prst="rect">
            <a:avLst/>
          </a:prstGeom>
        </p:spPr>
      </p:pic>
      <p:pic>
        <p:nvPicPr>
          <p:cNvPr id="7" name="Resim 6" descr="iç mekan, duvar, metin, ofis malzemesi içeren bir resim&#10;&#10;Açıklama otomatik olarak oluşturuldu">
            <a:extLst>
              <a:ext uri="{FF2B5EF4-FFF2-40B4-BE49-F238E27FC236}">
                <a16:creationId xmlns:a16="http://schemas.microsoft.com/office/drawing/2014/main" xmlns="" id="{02A9C5D3-1AE0-6521-A171-8F6EEA42161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" r="3" b="3"/>
          <a:stretch/>
        </p:blipFill>
        <p:spPr>
          <a:xfrm>
            <a:off x="7916372" y="3548347"/>
            <a:ext cx="3719192" cy="254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166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6C9ECD1F-1B32-4E48-9736-A1BC9A3237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CBDE0621-3F35-21B1-625B-1CDA857F9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987" y="200246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Labaratuvarlar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0F533E9-6690-41A8-A372-4C6C622D02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9413ED5-9ED4-4772-BCE4-2BCAE6B12E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4357C93-F0CB-4A1C-8F77-4E90637898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Resim 6" descr="iç mekan, duvar, sandalye, mobilya içeren bir resim&#10;&#10;Açıklama otomatik olarak oluşturuldu">
            <a:extLst>
              <a:ext uri="{FF2B5EF4-FFF2-40B4-BE49-F238E27FC236}">
                <a16:creationId xmlns:a16="http://schemas.microsoft.com/office/drawing/2014/main" xmlns="" id="{0ED63C72-767C-C8F4-5BCC-25C09AB44B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6" r="3" b="3"/>
          <a:stretch/>
        </p:blipFill>
        <p:spPr>
          <a:xfrm>
            <a:off x="4054251" y="883463"/>
            <a:ext cx="3721608" cy="2542032"/>
          </a:xfrm>
          <a:prstGeom prst="rect">
            <a:avLst/>
          </a:prstGeom>
        </p:spPr>
      </p:pic>
      <p:pic>
        <p:nvPicPr>
          <p:cNvPr id="11" name="Resim 10" descr="iç mekan, duvar, mobilya, ofis binası içeren bir resim&#10;&#10;Açıklama otomatik olarak oluşturuldu">
            <a:extLst>
              <a:ext uri="{FF2B5EF4-FFF2-40B4-BE49-F238E27FC236}">
                <a16:creationId xmlns:a16="http://schemas.microsoft.com/office/drawing/2014/main" xmlns="" id="{F7CE324A-2D82-5645-C7A8-0291106038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2" b="3"/>
          <a:stretch/>
        </p:blipFill>
        <p:spPr>
          <a:xfrm>
            <a:off x="7910946" y="883463"/>
            <a:ext cx="3719192" cy="2542032"/>
          </a:xfrm>
          <a:prstGeom prst="rect">
            <a:avLst/>
          </a:prstGeom>
        </p:spPr>
      </p:pic>
      <p:pic>
        <p:nvPicPr>
          <p:cNvPr id="5" name="İçerik Yer Tutucusu 4" descr="iç mekan, duvar, suya batmak, lavabo, zemin içeren bir resim&#10;&#10;Açıklama otomatik olarak oluşturuldu">
            <a:extLst>
              <a:ext uri="{FF2B5EF4-FFF2-40B4-BE49-F238E27FC236}">
                <a16:creationId xmlns:a16="http://schemas.microsoft.com/office/drawing/2014/main" xmlns="" id="{A49563D2-06A3-38B7-108B-AE576DEE68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79" b="3"/>
          <a:stretch/>
        </p:blipFill>
        <p:spPr>
          <a:xfrm>
            <a:off x="4054251" y="3548348"/>
            <a:ext cx="3721608" cy="2542032"/>
          </a:xfrm>
          <a:prstGeom prst="rect">
            <a:avLst/>
          </a:prstGeom>
        </p:spPr>
      </p:pic>
      <p:pic>
        <p:nvPicPr>
          <p:cNvPr id="9" name="Resim 8" descr="iç mekan, duvar, zemin, mobilya içeren bir resim&#10;&#10;Açıklama otomatik olarak oluşturuldu">
            <a:extLst>
              <a:ext uri="{FF2B5EF4-FFF2-40B4-BE49-F238E27FC236}">
                <a16:creationId xmlns:a16="http://schemas.microsoft.com/office/drawing/2014/main" xmlns="" id="{D49253BE-223B-D318-09F9-52C84874931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2" b="3"/>
          <a:stretch/>
        </p:blipFill>
        <p:spPr>
          <a:xfrm>
            <a:off x="7916372" y="3548347"/>
            <a:ext cx="3719192" cy="254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7181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6C9ECD1F-1B32-4E48-9736-A1BC9A3237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48584498-D549-A670-96D8-8C5672A26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467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Eğitim Öğretim Bloğu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0F533E9-6690-41A8-A372-4C6C622D02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9413ED5-9ED4-4772-BCE4-2BCAE6B12E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4357C93-F0CB-4A1C-8F77-4E90637898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Resim 8" descr="iç mekan, duvar, mobilya, sandalye içeren bir resim&#10;&#10;Açıklama otomatik olarak oluşturuldu">
            <a:extLst>
              <a:ext uri="{FF2B5EF4-FFF2-40B4-BE49-F238E27FC236}">
                <a16:creationId xmlns:a16="http://schemas.microsoft.com/office/drawing/2014/main" xmlns="" id="{DE57B3A6-BB6B-40F5-8527-5224298002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6" r="3" b="3"/>
          <a:stretch/>
        </p:blipFill>
        <p:spPr>
          <a:xfrm>
            <a:off x="4054251" y="883463"/>
            <a:ext cx="3721608" cy="2542032"/>
          </a:xfrm>
          <a:prstGeom prst="rect">
            <a:avLst/>
          </a:prstGeom>
        </p:spPr>
      </p:pic>
      <p:pic>
        <p:nvPicPr>
          <p:cNvPr id="5" name="İçerik Yer Tutucusu 4" descr="iç mekan, duvar, zemin, kapı içeren bir resim&#10;&#10;Açıklama otomatik olarak oluşturuldu">
            <a:extLst>
              <a:ext uri="{FF2B5EF4-FFF2-40B4-BE49-F238E27FC236}">
                <a16:creationId xmlns:a16="http://schemas.microsoft.com/office/drawing/2014/main" xmlns="" id="{4BA4EE60-3029-0BBC-8359-D9C9F1B1EA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2" b="3"/>
          <a:stretch/>
        </p:blipFill>
        <p:spPr>
          <a:xfrm>
            <a:off x="7910946" y="883463"/>
            <a:ext cx="3719192" cy="2542032"/>
          </a:xfrm>
          <a:prstGeom prst="rect">
            <a:avLst/>
          </a:prstGeom>
        </p:spPr>
      </p:pic>
      <p:pic>
        <p:nvPicPr>
          <p:cNvPr id="7" name="Resim 6" descr="iç mekan, mobilya, sahne, hol içeren bir resim&#10;&#10;Açıklama otomatik olarak oluşturuldu">
            <a:extLst>
              <a:ext uri="{FF2B5EF4-FFF2-40B4-BE49-F238E27FC236}">
                <a16:creationId xmlns:a16="http://schemas.microsoft.com/office/drawing/2014/main" xmlns="" id="{D9A1D222-FA50-13A2-BD9E-25B0D25E654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3" b="1064"/>
          <a:stretch/>
        </p:blipFill>
        <p:spPr>
          <a:xfrm>
            <a:off x="4054251" y="3548348"/>
            <a:ext cx="3721608" cy="2542032"/>
          </a:xfrm>
          <a:prstGeom prst="rect">
            <a:avLst/>
          </a:prstGeom>
        </p:spPr>
      </p:pic>
      <p:pic>
        <p:nvPicPr>
          <p:cNvPr id="11" name="Resim 10" descr="iç mekan, sandalye, mobilya, duvar içeren bir resim&#10;&#10;Açıklama otomatik olarak oluşturuldu">
            <a:extLst>
              <a:ext uri="{FF2B5EF4-FFF2-40B4-BE49-F238E27FC236}">
                <a16:creationId xmlns:a16="http://schemas.microsoft.com/office/drawing/2014/main" xmlns="" id="{F7F9B0E8-6B00-7232-D268-E633D4A25A5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" r="3" b="3"/>
          <a:stretch/>
        </p:blipFill>
        <p:spPr>
          <a:xfrm>
            <a:off x="7916372" y="3548347"/>
            <a:ext cx="3719192" cy="254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4134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6C9ECD1F-1B32-4E48-9736-A1BC9A3237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C4D5484B-4CC9-C12B-F7D7-0C041356F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467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Ofis Katı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0F533E9-6690-41A8-A372-4C6C622D02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9413ED5-9ED4-4772-BCE4-2BCAE6B12E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4357C93-F0CB-4A1C-8F77-4E90637898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İçerik Yer Tutucusu 4" descr="saksı çiçeği, çiçek saksısı, duvar, vazo içeren bir resim&#10;&#10;Açıklama otomatik olarak oluşturuldu">
            <a:extLst>
              <a:ext uri="{FF2B5EF4-FFF2-40B4-BE49-F238E27FC236}">
                <a16:creationId xmlns:a16="http://schemas.microsoft.com/office/drawing/2014/main" xmlns="" id="{CFD648F0-BE72-B9B6-40D0-DB817C64B1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79" b="3"/>
          <a:stretch/>
        </p:blipFill>
        <p:spPr>
          <a:xfrm>
            <a:off x="4054251" y="883463"/>
            <a:ext cx="3721608" cy="2542032"/>
          </a:xfrm>
          <a:prstGeom prst="rect">
            <a:avLst/>
          </a:prstGeom>
        </p:spPr>
      </p:pic>
      <p:pic>
        <p:nvPicPr>
          <p:cNvPr id="7" name="Resim 6" descr="iç mekan, duvar, döşeme, iç mekan tasarımı içeren bir resim&#10;&#10;Açıklama otomatik olarak oluşturuldu">
            <a:extLst>
              <a:ext uri="{FF2B5EF4-FFF2-40B4-BE49-F238E27FC236}">
                <a16:creationId xmlns:a16="http://schemas.microsoft.com/office/drawing/2014/main" xmlns="" id="{4F081106-3A9F-D007-4553-996D01B253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2" b="3"/>
          <a:stretch/>
        </p:blipFill>
        <p:spPr>
          <a:xfrm>
            <a:off x="7910946" y="883463"/>
            <a:ext cx="3719192" cy="2542032"/>
          </a:xfrm>
          <a:prstGeom prst="rect">
            <a:avLst/>
          </a:prstGeom>
        </p:spPr>
      </p:pic>
      <p:pic>
        <p:nvPicPr>
          <p:cNvPr id="9" name="Resim 8" descr="iç mekan, döşeme, tavan, duvar içeren bir resim&#10;&#10;Açıklama otomatik olarak oluşturuldu">
            <a:extLst>
              <a:ext uri="{FF2B5EF4-FFF2-40B4-BE49-F238E27FC236}">
                <a16:creationId xmlns:a16="http://schemas.microsoft.com/office/drawing/2014/main" xmlns="" id="{D2915426-F2A3-6E39-4E0F-C58C9242F60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6" r="3" b="3"/>
          <a:stretch/>
        </p:blipFill>
        <p:spPr>
          <a:xfrm>
            <a:off x="4054251" y="3548348"/>
            <a:ext cx="3721608" cy="2542032"/>
          </a:xfrm>
          <a:prstGeom prst="rect">
            <a:avLst/>
          </a:prstGeom>
        </p:spPr>
      </p:pic>
      <p:pic>
        <p:nvPicPr>
          <p:cNvPr id="11" name="Resim 10" descr="iç mekan, duvar, mobilya, oda içeren bir resim&#10;&#10;Açıklama otomatik olarak oluşturuldu">
            <a:extLst>
              <a:ext uri="{FF2B5EF4-FFF2-40B4-BE49-F238E27FC236}">
                <a16:creationId xmlns:a16="http://schemas.microsoft.com/office/drawing/2014/main" xmlns="" id="{553E3F62-4518-B0DB-BBB4-B4177540E2A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" r="3" b="3"/>
          <a:stretch/>
        </p:blipFill>
        <p:spPr>
          <a:xfrm>
            <a:off x="7916372" y="3548347"/>
            <a:ext cx="3719192" cy="254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8271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xmlns="" id="{6B90A240-CC43-5B80-468C-C49937A142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557" b="22848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xmlns="" id="{325F62CC-0D09-04F5-49F9-518EBD4AD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3752850"/>
            <a:ext cx="11080745" cy="2452687"/>
          </a:xfrm>
        </p:spPr>
        <p:txBody>
          <a:bodyPr anchor="ctr">
            <a:normAutofit/>
          </a:bodyPr>
          <a:lstStyle/>
          <a:p>
            <a:pPr algn="just"/>
            <a:r>
              <a:rPr lang="tr-TR" sz="2000" dirty="0" smtClean="0"/>
              <a:t>Hastanemizde </a:t>
            </a:r>
            <a:r>
              <a:rPr lang="tr-TR" sz="2000" dirty="0"/>
              <a:t>akademik personel olarak Veteriner Fakültesi Klinik Bilimler ve Klinik Öncesi Bilimler Bölümlerinde görev yapmakta olan  </a:t>
            </a:r>
            <a:r>
              <a:rPr lang="tr-TR" sz="2000" dirty="0" smtClean="0"/>
              <a:t>4 </a:t>
            </a:r>
            <a:r>
              <a:rPr lang="tr-TR" sz="2000" dirty="0"/>
              <a:t>Profesör, </a:t>
            </a:r>
            <a:r>
              <a:rPr lang="tr-TR" sz="2000" dirty="0" smtClean="0"/>
              <a:t>6 </a:t>
            </a:r>
            <a:r>
              <a:rPr lang="tr-TR" sz="2000" dirty="0"/>
              <a:t>Doçent, </a:t>
            </a:r>
            <a:r>
              <a:rPr lang="tr-TR" sz="2000" dirty="0" smtClean="0"/>
              <a:t>11 </a:t>
            </a:r>
            <a:r>
              <a:rPr lang="tr-TR" sz="2000" dirty="0"/>
              <a:t>Dr. Öğr. Üyesi, </a:t>
            </a:r>
            <a:r>
              <a:rPr lang="tr-TR" sz="2000" dirty="0" smtClean="0"/>
              <a:t>15 </a:t>
            </a:r>
            <a:r>
              <a:rPr lang="tr-TR" sz="2000" dirty="0"/>
              <a:t>Arş. Gör. Bulunmaktadır. Ayrıca  idari personel olarak 3 büro personeli, 2  tekniker, </a:t>
            </a:r>
            <a:r>
              <a:rPr lang="tr-TR" sz="2000" dirty="0" smtClean="0"/>
              <a:t>2 </a:t>
            </a:r>
            <a:r>
              <a:rPr lang="tr-TR" sz="2000" dirty="0"/>
              <a:t>sağlık teknikeri ve  8 destek personeli görev yapmaktadır.</a:t>
            </a:r>
          </a:p>
        </p:txBody>
      </p:sp>
    </p:spTree>
    <p:extLst>
      <p:ext uri="{BB962C8B-B14F-4D97-AF65-F5344CB8AC3E}">
        <p14:creationId xmlns:p14="http://schemas.microsoft.com/office/powerpoint/2010/main" val="13811629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2141" y="494456"/>
            <a:ext cx="5761815" cy="580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9939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1A9F7B4E-B03D-4F64-BE33-00D074458D4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56911594-73C1-9119-3EAD-74C72692E5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2977" b="327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9996FB2E-60D3-46D2-A020-ABBF9A735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tr-TR" sz="5400">
                <a:solidFill>
                  <a:schemeClr val="bg1"/>
                </a:solidFill>
              </a:rPr>
              <a:t>FAALİYET ALANLARI</a:t>
            </a:r>
          </a:p>
        </p:txBody>
      </p:sp>
      <p:sp>
        <p:nvSpPr>
          <p:cNvPr id="40" name="sketchy line">
            <a:extLst>
              <a:ext uri="{FF2B5EF4-FFF2-40B4-BE49-F238E27FC236}">
                <a16:creationId xmlns:a16="http://schemas.microsoft.com/office/drawing/2014/main" xmlns="" id="{7E2BE7F7-CA89-4002-ACCE-A478AEA24F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14399" y="1681544"/>
            <a:ext cx="9692640" cy="18288"/>
          </a:xfrm>
          <a:custGeom>
            <a:avLst/>
            <a:gdLst>
              <a:gd name="connsiteX0" fmla="*/ 0 w 9692640"/>
              <a:gd name="connsiteY0" fmla="*/ 0 h 18288"/>
              <a:gd name="connsiteX1" fmla="*/ 401552 w 9692640"/>
              <a:gd name="connsiteY1" fmla="*/ 0 h 18288"/>
              <a:gd name="connsiteX2" fmla="*/ 996957 w 9692640"/>
              <a:gd name="connsiteY2" fmla="*/ 0 h 18288"/>
              <a:gd name="connsiteX3" fmla="*/ 1398509 w 9692640"/>
              <a:gd name="connsiteY3" fmla="*/ 0 h 18288"/>
              <a:gd name="connsiteX4" fmla="*/ 2090841 w 9692640"/>
              <a:gd name="connsiteY4" fmla="*/ 0 h 18288"/>
              <a:gd name="connsiteX5" fmla="*/ 2686246 w 9692640"/>
              <a:gd name="connsiteY5" fmla="*/ 0 h 18288"/>
              <a:gd name="connsiteX6" fmla="*/ 3475504 w 9692640"/>
              <a:gd name="connsiteY6" fmla="*/ 0 h 18288"/>
              <a:gd name="connsiteX7" fmla="*/ 4361688 w 9692640"/>
              <a:gd name="connsiteY7" fmla="*/ 0 h 18288"/>
              <a:gd name="connsiteX8" fmla="*/ 5054019 w 9692640"/>
              <a:gd name="connsiteY8" fmla="*/ 0 h 18288"/>
              <a:gd name="connsiteX9" fmla="*/ 5940204 w 9692640"/>
              <a:gd name="connsiteY9" fmla="*/ 0 h 18288"/>
              <a:gd name="connsiteX10" fmla="*/ 6632535 w 9692640"/>
              <a:gd name="connsiteY10" fmla="*/ 0 h 18288"/>
              <a:gd name="connsiteX11" fmla="*/ 7034087 w 9692640"/>
              <a:gd name="connsiteY11" fmla="*/ 0 h 18288"/>
              <a:gd name="connsiteX12" fmla="*/ 7532566 w 9692640"/>
              <a:gd name="connsiteY12" fmla="*/ 0 h 18288"/>
              <a:gd name="connsiteX13" fmla="*/ 8418750 w 9692640"/>
              <a:gd name="connsiteY13" fmla="*/ 0 h 18288"/>
              <a:gd name="connsiteX14" fmla="*/ 9692640 w 9692640"/>
              <a:gd name="connsiteY14" fmla="*/ 0 h 18288"/>
              <a:gd name="connsiteX15" fmla="*/ 9692640 w 9692640"/>
              <a:gd name="connsiteY15" fmla="*/ 18288 h 18288"/>
              <a:gd name="connsiteX16" fmla="*/ 9000309 w 9692640"/>
              <a:gd name="connsiteY16" fmla="*/ 18288 h 18288"/>
              <a:gd name="connsiteX17" fmla="*/ 8307977 w 9692640"/>
              <a:gd name="connsiteY17" fmla="*/ 18288 h 18288"/>
              <a:gd name="connsiteX18" fmla="*/ 7712572 w 9692640"/>
              <a:gd name="connsiteY18" fmla="*/ 18288 h 18288"/>
              <a:gd name="connsiteX19" fmla="*/ 7214093 w 9692640"/>
              <a:gd name="connsiteY19" fmla="*/ 18288 h 18288"/>
              <a:gd name="connsiteX20" fmla="*/ 6327909 w 9692640"/>
              <a:gd name="connsiteY20" fmla="*/ 18288 h 18288"/>
              <a:gd name="connsiteX21" fmla="*/ 5635578 w 9692640"/>
              <a:gd name="connsiteY21" fmla="*/ 18288 h 18288"/>
              <a:gd name="connsiteX22" fmla="*/ 4846320 w 9692640"/>
              <a:gd name="connsiteY22" fmla="*/ 18288 h 18288"/>
              <a:gd name="connsiteX23" fmla="*/ 4444768 w 9692640"/>
              <a:gd name="connsiteY23" fmla="*/ 18288 h 18288"/>
              <a:gd name="connsiteX24" fmla="*/ 3946289 w 9692640"/>
              <a:gd name="connsiteY24" fmla="*/ 18288 h 18288"/>
              <a:gd name="connsiteX25" fmla="*/ 3253958 w 9692640"/>
              <a:gd name="connsiteY25" fmla="*/ 18288 h 18288"/>
              <a:gd name="connsiteX26" fmla="*/ 2464700 w 9692640"/>
              <a:gd name="connsiteY26" fmla="*/ 18288 h 18288"/>
              <a:gd name="connsiteX27" fmla="*/ 2063148 w 9692640"/>
              <a:gd name="connsiteY27" fmla="*/ 18288 h 18288"/>
              <a:gd name="connsiteX28" fmla="*/ 1661595 w 9692640"/>
              <a:gd name="connsiteY28" fmla="*/ 18288 h 18288"/>
              <a:gd name="connsiteX29" fmla="*/ 969264 w 9692640"/>
              <a:gd name="connsiteY29" fmla="*/ 18288 h 18288"/>
              <a:gd name="connsiteX30" fmla="*/ 0 w 9692640"/>
              <a:gd name="connsiteY30" fmla="*/ 18288 h 18288"/>
              <a:gd name="connsiteX31" fmla="*/ 0 w 9692640"/>
              <a:gd name="connsiteY3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9692640" h="18288" fill="none" extrusionOk="0">
                <a:moveTo>
                  <a:pt x="0" y="0"/>
                </a:moveTo>
                <a:cubicBezTo>
                  <a:pt x="142992" y="4732"/>
                  <a:pt x="265909" y="-3365"/>
                  <a:pt x="401552" y="0"/>
                </a:cubicBezTo>
                <a:cubicBezTo>
                  <a:pt x="537195" y="3365"/>
                  <a:pt x="738153" y="6482"/>
                  <a:pt x="996957" y="0"/>
                </a:cubicBezTo>
                <a:cubicBezTo>
                  <a:pt x="1255762" y="-6482"/>
                  <a:pt x="1280511" y="12509"/>
                  <a:pt x="1398509" y="0"/>
                </a:cubicBezTo>
                <a:cubicBezTo>
                  <a:pt x="1516507" y="-12509"/>
                  <a:pt x="1782573" y="-31523"/>
                  <a:pt x="2090841" y="0"/>
                </a:cubicBezTo>
                <a:cubicBezTo>
                  <a:pt x="2399109" y="31523"/>
                  <a:pt x="2488380" y="26286"/>
                  <a:pt x="2686246" y="0"/>
                </a:cubicBezTo>
                <a:cubicBezTo>
                  <a:pt x="2884112" y="-26286"/>
                  <a:pt x="3186024" y="-14734"/>
                  <a:pt x="3475504" y="0"/>
                </a:cubicBezTo>
                <a:cubicBezTo>
                  <a:pt x="3764984" y="14734"/>
                  <a:pt x="4053017" y="43292"/>
                  <a:pt x="4361688" y="0"/>
                </a:cubicBezTo>
                <a:cubicBezTo>
                  <a:pt x="4670359" y="-43292"/>
                  <a:pt x="4736164" y="-729"/>
                  <a:pt x="5054019" y="0"/>
                </a:cubicBezTo>
                <a:cubicBezTo>
                  <a:pt x="5371874" y="729"/>
                  <a:pt x="5543528" y="-22963"/>
                  <a:pt x="5940204" y="0"/>
                </a:cubicBezTo>
                <a:cubicBezTo>
                  <a:pt x="6336881" y="22963"/>
                  <a:pt x="6423838" y="6469"/>
                  <a:pt x="6632535" y="0"/>
                </a:cubicBezTo>
                <a:cubicBezTo>
                  <a:pt x="6841232" y="-6469"/>
                  <a:pt x="6852819" y="17036"/>
                  <a:pt x="7034087" y="0"/>
                </a:cubicBezTo>
                <a:cubicBezTo>
                  <a:pt x="7215355" y="-17036"/>
                  <a:pt x="7313136" y="11151"/>
                  <a:pt x="7532566" y="0"/>
                </a:cubicBezTo>
                <a:cubicBezTo>
                  <a:pt x="7751996" y="-11151"/>
                  <a:pt x="8015001" y="25614"/>
                  <a:pt x="8418750" y="0"/>
                </a:cubicBezTo>
                <a:cubicBezTo>
                  <a:pt x="8822499" y="-25614"/>
                  <a:pt x="9163239" y="48603"/>
                  <a:pt x="9692640" y="0"/>
                </a:cubicBezTo>
                <a:cubicBezTo>
                  <a:pt x="9691955" y="4437"/>
                  <a:pt x="9693170" y="10717"/>
                  <a:pt x="9692640" y="18288"/>
                </a:cubicBezTo>
                <a:cubicBezTo>
                  <a:pt x="9545125" y="42172"/>
                  <a:pt x="9164259" y="6706"/>
                  <a:pt x="9000309" y="18288"/>
                </a:cubicBezTo>
                <a:cubicBezTo>
                  <a:pt x="8836359" y="29870"/>
                  <a:pt x="8521035" y="-14108"/>
                  <a:pt x="8307977" y="18288"/>
                </a:cubicBezTo>
                <a:cubicBezTo>
                  <a:pt x="8094919" y="50684"/>
                  <a:pt x="7881757" y="11235"/>
                  <a:pt x="7712572" y="18288"/>
                </a:cubicBezTo>
                <a:cubicBezTo>
                  <a:pt x="7543387" y="25341"/>
                  <a:pt x="7358861" y="20625"/>
                  <a:pt x="7214093" y="18288"/>
                </a:cubicBezTo>
                <a:cubicBezTo>
                  <a:pt x="7069325" y="15951"/>
                  <a:pt x="6523705" y="52160"/>
                  <a:pt x="6327909" y="18288"/>
                </a:cubicBezTo>
                <a:cubicBezTo>
                  <a:pt x="6132113" y="-15584"/>
                  <a:pt x="5923847" y="21204"/>
                  <a:pt x="5635578" y="18288"/>
                </a:cubicBezTo>
                <a:cubicBezTo>
                  <a:pt x="5347309" y="15372"/>
                  <a:pt x="5114749" y="50642"/>
                  <a:pt x="4846320" y="18288"/>
                </a:cubicBezTo>
                <a:cubicBezTo>
                  <a:pt x="4577891" y="-14066"/>
                  <a:pt x="4576701" y="1487"/>
                  <a:pt x="4444768" y="18288"/>
                </a:cubicBezTo>
                <a:cubicBezTo>
                  <a:pt x="4312835" y="35089"/>
                  <a:pt x="4112575" y="15158"/>
                  <a:pt x="3946289" y="18288"/>
                </a:cubicBezTo>
                <a:cubicBezTo>
                  <a:pt x="3780003" y="21418"/>
                  <a:pt x="3396009" y="18797"/>
                  <a:pt x="3253958" y="18288"/>
                </a:cubicBezTo>
                <a:cubicBezTo>
                  <a:pt x="3111907" y="17779"/>
                  <a:pt x="2760272" y="57223"/>
                  <a:pt x="2464700" y="18288"/>
                </a:cubicBezTo>
                <a:cubicBezTo>
                  <a:pt x="2169128" y="-20647"/>
                  <a:pt x="2232262" y="7960"/>
                  <a:pt x="2063148" y="18288"/>
                </a:cubicBezTo>
                <a:cubicBezTo>
                  <a:pt x="1894034" y="28616"/>
                  <a:pt x="1799338" y="3019"/>
                  <a:pt x="1661595" y="18288"/>
                </a:cubicBezTo>
                <a:cubicBezTo>
                  <a:pt x="1523852" y="33557"/>
                  <a:pt x="1113928" y="-4352"/>
                  <a:pt x="969264" y="18288"/>
                </a:cubicBezTo>
                <a:cubicBezTo>
                  <a:pt x="824600" y="40928"/>
                  <a:pt x="356149" y="-3128"/>
                  <a:pt x="0" y="18288"/>
                </a:cubicBezTo>
                <a:cubicBezTo>
                  <a:pt x="-540" y="12521"/>
                  <a:pt x="894" y="7749"/>
                  <a:pt x="0" y="0"/>
                </a:cubicBezTo>
                <a:close/>
              </a:path>
              <a:path w="9692640" h="18288" stroke="0" extrusionOk="0">
                <a:moveTo>
                  <a:pt x="0" y="0"/>
                </a:moveTo>
                <a:cubicBezTo>
                  <a:pt x="162642" y="3864"/>
                  <a:pt x="346119" y="-18364"/>
                  <a:pt x="498479" y="0"/>
                </a:cubicBezTo>
                <a:cubicBezTo>
                  <a:pt x="650839" y="18364"/>
                  <a:pt x="712065" y="-9389"/>
                  <a:pt x="900031" y="0"/>
                </a:cubicBezTo>
                <a:cubicBezTo>
                  <a:pt x="1087997" y="9389"/>
                  <a:pt x="1177291" y="3685"/>
                  <a:pt x="1398509" y="0"/>
                </a:cubicBezTo>
                <a:cubicBezTo>
                  <a:pt x="1619727" y="-3685"/>
                  <a:pt x="1874008" y="-8897"/>
                  <a:pt x="2090841" y="0"/>
                </a:cubicBezTo>
                <a:cubicBezTo>
                  <a:pt x="2307674" y="8897"/>
                  <a:pt x="2573432" y="-313"/>
                  <a:pt x="2880099" y="0"/>
                </a:cubicBezTo>
                <a:cubicBezTo>
                  <a:pt x="3186766" y="313"/>
                  <a:pt x="3422577" y="10664"/>
                  <a:pt x="3766283" y="0"/>
                </a:cubicBezTo>
                <a:cubicBezTo>
                  <a:pt x="4109989" y="-10664"/>
                  <a:pt x="4342683" y="-32873"/>
                  <a:pt x="4652467" y="0"/>
                </a:cubicBezTo>
                <a:cubicBezTo>
                  <a:pt x="4962251" y="32873"/>
                  <a:pt x="5122120" y="29155"/>
                  <a:pt x="5247872" y="0"/>
                </a:cubicBezTo>
                <a:cubicBezTo>
                  <a:pt x="5373625" y="-29155"/>
                  <a:pt x="5749491" y="1706"/>
                  <a:pt x="6037130" y="0"/>
                </a:cubicBezTo>
                <a:cubicBezTo>
                  <a:pt x="6324769" y="-1706"/>
                  <a:pt x="6531407" y="1172"/>
                  <a:pt x="6729461" y="0"/>
                </a:cubicBezTo>
                <a:cubicBezTo>
                  <a:pt x="6927515" y="-1172"/>
                  <a:pt x="7096794" y="-1520"/>
                  <a:pt x="7324867" y="0"/>
                </a:cubicBezTo>
                <a:cubicBezTo>
                  <a:pt x="7552940" y="1520"/>
                  <a:pt x="7878827" y="-17110"/>
                  <a:pt x="8114124" y="0"/>
                </a:cubicBezTo>
                <a:cubicBezTo>
                  <a:pt x="8349421" y="17110"/>
                  <a:pt x="8334208" y="15114"/>
                  <a:pt x="8515677" y="0"/>
                </a:cubicBezTo>
                <a:cubicBezTo>
                  <a:pt x="8697146" y="-15114"/>
                  <a:pt x="9236164" y="22466"/>
                  <a:pt x="9692640" y="0"/>
                </a:cubicBezTo>
                <a:cubicBezTo>
                  <a:pt x="9692735" y="8251"/>
                  <a:pt x="9692514" y="12333"/>
                  <a:pt x="9692640" y="18288"/>
                </a:cubicBezTo>
                <a:cubicBezTo>
                  <a:pt x="9410102" y="47398"/>
                  <a:pt x="9172773" y="7109"/>
                  <a:pt x="9000309" y="18288"/>
                </a:cubicBezTo>
                <a:cubicBezTo>
                  <a:pt x="8827845" y="29467"/>
                  <a:pt x="8713608" y="28372"/>
                  <a:pt x="8501830" y="18288"/>
                </a:cubicBezTo>
                <a:cubicBezTo>
                  <a:pt x="8290052" y="8204"/>
                  <a:pt x="7893416" y="3561"/>
                  <a:pt x="7712572" y="18288"/>
                </a:cubicBezTo>
                <a:cubicBezTo>
                  <a:pt x="7531728" y="33015"/>
                  <a:pt x="7480716" y="17052"/>
                  <a:pt x="7311020" y="18288"/>
                </a:cubicBezTo>
                <a:cubicBezTo>
                  <a:pt x="7141324" y="19524"/>
                  <a:pt x="6962706" y="15975"/>
                  <a:pt x="6618688" y="18288"/>
                </a:cubicBezTo>
                <a:cubicBezTo>
                  <a:pt x="6274670" y="20601"/>
                  <a:pt x="6230664" y="-1692"/>
                  <a:pt x="6120210" y="18288"/>
                </a:cubicBezTo>
                <a:cubicBezTo>
                  <a:pt x="6009756" y="38268"/>
                  <a:pt x="5442516" y="28115"/>
                  <a:pt x="5234026" y="18288"/>
                </a:cubicBezTo>
                <a:cubicBezTo>
                  <a:pt x="5025536" y="8461"/>
                  <a:pt x="4953693" y="18182"/>
                  <a:pt x="4832473" y="18288"/>
                </a:cubicBezTo>
                <a:cubicBezTo>
                  <a:pt x="4711253" y="18394"/>
                  <a:pt x="4414565" y="-11251"/>
                  <a:pt x="4140142" y="18288"/>
                </a:cubicBezTo>
                <a:cubicBezTo>
                  <a:pt x="3865719" y="47827"/>
                  <a:pt x="3819081" y="16772"/>
                  <a:pt x="3738590" y="18288"/>
                </a:cubicBezTo>
                <a:cubicBezTo>
                  <a:pt x="3658099" y="19804"/>
                  <a:pt x="3427576" y="1385"/>
                  <a:pt x="3240111" y="18288"/>
                </a:cubicBezTo>
                <a:cubicBezTo>
                  <a:pt x="3052646" y="35191"/>
                  <a:pt x="2749652" y="-13914"/>
                  <a:pt x="2450853" y="18288"/>
                </a:cubicBezTo>
                <a:cubicBezTo>
                  <a:pt x="2152054" y="50490"/>
                  <a:pt x="1928331" y="61101"/>
                  <a:pt x="1564669" y="18288"/>
                </a:cubicBezTo>
                <a:cubicBezTo>
                  <a:pt x="1201007" y="-24525"/>
                  <a:pt x="1217828" y="-275"/>
                  <a:pt x="1066190" y="18288"/>
                </a:cubicBezTo>
                <a:cubicBezTo>
                  <a:pt x="914552" y="36851"/>
                  <a:pt x="418290" y="-14785"/>
                  <a:pt x="0" y="18288"/>
                </a:cubicBezTo>
                <a:cubicBezTo>
                  <a:pt x="641" y="14236"/>
                  <a:pt x="889" y="755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İçerik Yer Tutucusu 2">
            <a:extLst>
              <a:ext uri="{FF2B5EF4-FFF2-40B4-BE49-F238E27FC236}">
                <a16:creationId xmlns:a16="http://schemas.microsoft.com/office/drawing/2014/main" xmlns="" id="{8D25CC19-92C0-B8D2-B897-65EB379374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5122079"/>
              </p:ext>
            </p:extLst>
          </p:nvPr>
        </p:nvGraphicFramePr>
        <p:xfrm>
          <a:off x="838200" y="2004446"/>
          <a:ext cx="10515600" cy="4176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89794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9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xmlns="" id="{F68B3F68-107C-434F-AA38-110D5EA91B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xmlns="" id="{AAD0DBB9-1A4B-4391-81D4-CB19F9AB91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5">
            <a:extLst>
              <a:ext uri="{FF2B5EF4-FFF2-40B4-BE49-F238E27FC236}">
                <a16:creationId xmlns:a16="http://schemas.microsoft.com/office/drawing/2014/main" xmlns="" id="{063BBA22-50EA-4C4D-BE05-F1CE4E63A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xmlns="" id="{3A04AC0B-320D-4DFF-9F69-78391E80D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tr-TR" sz="2800">
                <a:solidFill>
                  <a:srgbClr val="FFFFFF"/>
                </a:solidFill>
              </a:rPr>
              <a:t>SAHİPSİZ HAYVANLARIN TEDAVİLERİNE YÖNELİK İŞ BİRLİĞİ PROTOKOLLERİ</a:t>
            </a:r>
          </a:p>
        </p:txBody>
      </p:sp>
      <p:graphicFrame>
        <p:nvGraphicFramePr>
          <p:cNvPr id="5" name="İçerik Yer Tutucusu 2">
            <a:extLst>
              <a:ext uri="{FF2B5EF4-FFF2-40B4-BE49-F238E27FC236}">
                <a16:creationId xmlns:a16="http://schemas.microsoft.com/office/drawing/2014/main" xmlns="" id="{85A3B33B-83DB-6E53-718B-6E5410D2C0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274177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607374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4093</TotalTime>
  <Words>538</Words>
  <Application>Microsoft Office PowerPoint</Application>
  <PresentationFormat>Özel</PresentationFormat>
  <Paragraphs>183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21</vt:i4>
      </vt:variant>
    </vt:vector>
  </HeadingPairs>
  <TitlesOfParts>
    <vt:vector size="22" baseType="lpstr">
      <vt:lpstr>Office Teması</vt:lpstr>
      <vt:lpstr>SİİRT ÜNİVERSİTESİ HAYVAN SAĞLIĞI UYGULAMA VE  ARAŞTIRMA HASTANESİ</vt:lpstr>
      <vt:lpstr>YÖNETİM </vt:lpstr>
      <vt:lpstr>BİRİM PERSONELLERİ  </vt:lpstr>
      <vt:lpstr>PowerPoint Sunusu</vt:lpstr>
      <vt:lpstr>TARİHSEL GELİŞİMİ </vt:lpstr>
      <vt:lpstr>HAYVAN SAĞLIĞI UYGULAMA VE ARAŞTIRMA HASTANESİ</vt:lpstr>
      <vt:lpstr>PowerPoint Sunusu</vt:lpstr>
      <vt:lpstr>POLİKLİNİK KAPASİTESİ</vt:lpstr>
      <vt:lpstr>HASTA SAYISI</vt:lpstr>
      <vt:lpstr>Ana Giriş </vt:lpstr>
      <vt:lpstr>Pet Poliklinik</vt:lpstr>
      <vt:lpstr>Pet Ameliyathane</vt:lpstr>
      <vt:lpstr>At-Sığır Poliklinik</vt:lpstr>
      <vt:lpstr>Tanısal Görüntüleme </vt:lpstr>
      <vt:lpstr>Labaratuvarlar</vt:lpstr>
      <vt:lpstr>Eğitim Öğretim Bloğu</vt:lpstr>
      <vt:lpstr>Ofis Katı</vt:lpstr>
      <vt:lpstr>PowerPoint Sunusu</vt:lpstr>
      <vt:lpstr>PowerPoint Sunusu</vt:lpstr>
      <vt:lpstr>FAALİYET ALANLARI</vt:lpstr>
      <vt:lpstr>SAHİPSİZ HAYVANLARIN TEDAVİLERİNE YÖNELİK İŞ BİRLİĞİ PROTOKOLLERİ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SİİRT ÜNİVERSİTESİ  HAYVAN SAĞLIĞI UYGULAMA VE ARAŞTIRMA MERKEZİ</dc:title>
  <dc:creator>365 Pro Plus</dc:creator>
  <cp:lastModifiedBy>Özgül GÜLAYDIN</cp:lastModifiedBy>
  <cp:revision>20</cp:revision>
  <dcterms:created xsi:type="dcterms:W3CDTF">2022-12-26T09:55:37Z</dcterms:created>
  <dcterms:modified xsi:type="dcterms:W3CDTF">2024-12-12T11:50:54Z</dcterms:modified>
</cp:coreProperties>
</file>